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1.xml" ContentType="application/vnd.openxmlformats-officedocument.drawingml.chart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99" d="100"/>
          <a:sy n="99" d="100"/>
        </p:scale>
        <p:origin x="54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1"/>
  <c:style val="2"/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系列1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3F98EE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1-0EC5-404E-BADD-E92E58BECA22}"/>
              </c:ext>
            </c:extLst>
          </c:dPt>
          <c:dPt>
            <c:idx val="1"/>
            <c:bubble3D val="0"/>
            <c:spPr>
              <a:solidFill>
                <a:srgbClr val="1B6AB6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3-0EC5-404E-BADD-E92E58BECA22}"/>
              </c:ext>
            </c:extLst>
          </c:dPt>
          <c:dPt>
            <c:idx val="2"/>
            <c:bubble3D val="0"/>
            <c:spPr>
              <a:solidFill>
                <a:srgbClr val="799DFF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5-0EC5-404E-BADD-E92E58BECA22}"/>
              </c:ext>
            </c:extLst>
          </c:dPt>
          <c:dLbls>
            <c:dLbl>
              <c:idx val="0"/>
              <c:numFmt formatCode="General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  <a:endParaRPr lang="zh-CN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EC5-404E-BADD-E92E58BECA22}"/>
                </c:ext>
              </c:extLst>
            </c:dLbl>
            <c:dLbl>
              <c:idx val="1"/>
              <c:numFmt formatCode="General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  <a:endParaRPr lang="zh-CN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EC5-404E-BADD-E92E58BECA22}"/>
                </c:ext>
              </c:extLst>
            </c:dLbl>
            <c:dLbl>
              <c:idx val="2"/>
              <c:numFmt formatCode="General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  <a:endParaRPr lang="zh-CN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0EC5-404E-BADD-E92E58BECA22}"/>
                </c:ext>
              </c:extLst>
            </c:dLbl>
            <c:numFmt formatCode="General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  <a:endParaRPr lang="zh-CN"/>
              </a:p>
            </c:txPr>
            <c:dLblPos val="ctr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类别1</c:v>
                </c:pt>
                <c:pt idx="1">
                  <c:v>类别2</c:v>
                </c:pt>
                <c:pt idx="2">
                  <c:v>类别3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20</c:v>
                </c:pt>
                <c:pt idx="1">
                  <c:v>30</c:v>
                </c:pt>
                <c:pt idx="2">
                  <c:v>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0EC5-404E-BADD-E92E58BECA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solidFill>
          <a:srgbClr val="000000">
            <a:alpha val="0"/>
          </a:srgbClr>
        </a:solidFill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995319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尊敬的大学生们，今日我们聚焦于一个至关重要却常被忽视的课题——时间管理的艺术与技巧。在快节奏的学习生活中，掌握高效的时间管理策略，不仅能够提升学业成绩，更是个人成长与未来职业发展的基石。接下来，让我们一同探索如何通过科学的时间管理方法，解锁无限潜能，成就卓越自我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本次PPT将深入探讨时间管理的重要性、原则、方法与工具，并剖析常见误区，最后分享实践案例。旨在帮助大学生高效利用时间，提升学习与生活质量。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这一部分将探讨时间管理的重要性，包括提高工作效率、减轻压力和提升生活质量。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**幻灯片 3：提高工作效率**各位同学，在大学生活中，提高工作效率至关重要。设定明确目标，是提高效率的第一步。具体、可衡量的学习与生活目标，能让我们集中精力，避免无效劳动，让每一分努力都更有价值。制定合理计划也不可或缺。详细的日程安排和任务清单，能帮助我们更好地管理时间，确保各项任务按时完成，让学习和生活有条不紊地进行。同时，要学会优先处理重要任务。区分并优先完成最重要、最紧急的任务，能让我们在有限时间内取得更大成果。拖延是效率的大敌，我们要避免拖延行为。认识到拖延的危害，通过设定截止日期、分解任务等方法，克服拖延，保持高效工作状态。最后，定期反思调整同样关键。回顾自己的时间管理和工作效率，根据实际情况优化调整，才能持续提升工作效率。同学们，让我们从现在开始，运用这些方法，提高自己的工作效率，在大学生活中取得更好的成绩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有效的时间管理是减轻压力的关键，它能帮我们合理规划学习和生活。避免临时抱佛脚带来的紧张感，让我们保持心态平和。学会区分任务的紧急性和重要性至关重要。优先处理重要且紧急的任务，可以有效减轻因任务堆积而产生的压力。设定清晰、可达成的目标和计划同样关键，这有助于我们有条不紊地推进学习进度，减少因目标模糊导致的焦虑和压力。对于大学生而言，掌握这些技巧不仅能提升学习效率，还能在面对繁重学业时保持冷静与专注。通过合理安排时间、明确任务优先级以及制定实际可行的计划，我们可以更好地应对各种挑战，享受更加充实而有意义的大学生活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好的，我明白了。您希望生成的演讲稿内容如下：有效时间管理是提升生活质量的关键，通过合理规划和分配时间，我们可以更好地平衡学习、工作与休闲，从而提升生活满意度。学会设定优先级至关重要，明确任务的重要性和紧急性，有助于更有效地安排时间，避免拖延和压力。制定详细的计划可以帮助我们更好地掌控时间，将大目标分解为小步骤，逐步实现，从而提高执行力和效率。在学习和工作中，避免不必要的干扰是提高效率的重要手段，关闭手机通知、选择安静的环境等方法可以帮助我们集中注意力。定期反思自己的时间管理方式，找出存在的问题并进行调整，不断优化时间管理策略，以适应不断变化的需求和环境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这一部分探讨时间管理的核心原则，包括优先级、目标导向和灵活性原则。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优先级原则，是时间管理的核心所在。它要求我们依据任务的重要性与紧急性进行排序，确保关键任务得到优先处理。这看似简单，实则蕴含着深刻的管理智慧。对于大学生而言，掌握确定优先级的方法至关重要。例如，艾森豪威尔矩阵这一工具，能帮助我们快速识别并区分任务的优先级。通过它，我们可以清晰地看到哪些任务既重要又紧急，哪些任务重要但不紧急，哪些任务不重要但紧急，哪些任务既不重要也不紧急。这样，我们就能更有效地分配时间和资源，避免在琐事上浪费过多精力。遵循优先级原则，能给我们带来诸多好处。它可以提高个人生产力，让我们在有限的时间内完成更多有价值的任务。同时，还能减少压力，使我们能够专注于最重要的事情，提升整体效率。在大学生活中，我们会面临各种各样的任务和挑战，只有运用好优先级原则，才能更好地应对，实现自己的目标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在时间管理的广阔天地里，目标导向原则犹如灯塔，照亮我们前行的道路。首先，明确目标是成功的起点，它让我们分清主次，避免盲目忙碌，确保每一步都精准高效。想象一下，没有目标的航行，就像无头苍蝇，看似忙碌，实则原地踏步。而设定SMART目标，则是给这份清晰加上了具体的框架。具体、可衡量、可实现、相关性强，再加上明确的时限，这样的目标就像是一张精确的地图，引领你穿越时间的迷宫，直达梦想的彼岸。别忘了，大目标往往让人望而生畏，但将其分解为一个个小任务，就如同攀登高峰时一步一个脚印，既减轻了心理负担，也让每一点进步都成为推动你继续前进的动力。当然，计划赶不上变化，定期审视与调整目标同样重要。这就像是航海中的舵手，根据风向和海流灵活调整航向，确保我们始终以最高效的方式驶向目的地。作为大学生，掌握目标导向原则，就是掌握了时间的主动权，让每一分钟都成为投资未来的宝贵资本。记住，目标不是遥不可及的星辰，而是脚下坚实的每一步。让我们一起，用目标导航，开启高效人生之旅吧！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**幻灯片 3：灵活性原则——大学生时间管理的智慧**各位同学，在大学生活中，我们面临着诸多变化与挑战。灵活调整计划是关键。大学生活丰富多样，学习压力和生活节奏不断变化，我们需要适时调整学习和休息的时间比例，以更好地适应。确定任务优先级至关重要。要区分紧急与重要的任务，将时间和精力优先投入到对学业和个人发展影响最大的事情上，这样才能高效利用时间。生活中难免会遇到突发情况，保持时间管理的灵活性，能够让我们迅速适应并重新规划日程，确保重要目标不受影响。同时，合理利用碎片时间，短暂休息或完成小任务，既能提高效率，又能避免疲劳。最后，定期反思自己的时间管理策略，根据实际情况进行调整。通过这种自我反馈机制，我们可以持续优化时间分配，提升个人效率。同学们，掌握灵活性原则，让我们的大学生活更加有序、高效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这一部分将探讨时间管理的方法，包括制定计划、设定目标和分配任务，旨在帮助大学生高效利用时间。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制定计划是时间管理的关键，它能帮助我们明确目标，合理分配时间，提高效率。大学生应学会制定并执行计划，以更好地管理学习和生活。首先，让我们探讨一下计划的重要性。在大学生活中，我们面临着各种任务和挑战。没有明确的计划，我们很容易迷失方向，浪费时间。通过制定计划，我们可以将大的目标分解为小的任务，逐步实现，并且能够更好地掌控自己的时间和进度。这样不仅可以提高学习效率，还可以减轻压力，使我们更加有条不紊地完成学业。接下来，我想分享一些制定有效计划的方法。首先，要明确目标。我们需要知道自己想要达到什么结果，然后将目标具体化、可量化。其次，设定优先级。不同的任务有不同的重要性和紧急程度，我们需要根据这些因素来决定哪些任务应该优先处理。最后，合理分配时间和资源。我们要根据自己的情况和需求，合理安排每天的时间，确保每个任务都得到适当的关注和处理。然而，仅仅制定计划是不够的，关键在于执行。一旦制定了计划，我们就要付诸行动，按照计划去执行。同时，我们也要保持灵活性，根据实际情况的变化及时调整计划。有时候，我们可能会遇到意外的情况或者发现原计划不合理的地方，这时候就需要及时做出调整，以确保计划始终符合我们的目标和需求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目标设定，是时间管理的核心所在。它如同航海中的指南针，引领我们明确前行的方向，从而极大地提升我们的行动效率。作为大学生，掌握设定短期与长期目标的能力，对于个人成长与发展至关重要。在设定目标时，我们推荐采用SMART原则。这一原则要求目标必须具体（Specific）、可衡量（Measurable）、可实现（Achievable）、相关性强（Relevant），并且有明确的时间限制（Time-bound）。遵循这一原则，你将能够设定出既实际又富有挑战性的目标，为成功奠定坚实的基础。面对众多任务，如何合理安排它们的优先级呢？这就需要我们对任务进行细致的分析与排序。将那些重要且紧急的任务置于首位，确保我们能够优先处理最关键的事务。这样，我们就能更加高效地完成最重要的工作，实现个人价值的最大化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在时间管理的海洋中，合理分配任务优先级是航行的罗盘。同学们，学会区分紧急与重要的任务，将学业和生活的重心放在首位，这是高效学习的第一步。制定详尽的计划，如同绘制一张精确的航海图，设定学习目标、活动安排及休息时间，让每一项任务都能得到应有的关注。现代科技是我们的好帮手，利用日历应用、待办事项列表等工具，追踪任务进度，让时间管理更加科学高效。拖延，是时间管理的杀手。培养立即行动的习惯，对分配的任务迅速开始执行，避免最后时刻的匆忙和压力。记住，时间管理是一个持续优化的过程。定期评估任务分配的效果，反思哪些方法有效，哪些需要改进，不断调整策略，让时间成为你成功路上的坚实基石。同学们，掌握这些技巧，让我们一起在时间的河流中乘风破浪，驶向更加辉煌的未来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这一部分将介绍时间管理的工具，包括日历应用、待办事项列表和时间追踪软件。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在选择日历应用时，大学生们可以考虑使用如Google日历、Outlook等工具。这些应用提供了事件提醒、日程共享等多种功能，有助于我们更高效地管理时间。例如，通过设置课程提醒，我们可以确保不会错过任何重要的课堂或活动。在使用日历应用时，个性化设置是非常重要的。你可以根据自己的需求添加课程表、考试日期等信息，以便更好地规划学习和生活。这样，你就可以清晰地看到自己的日程安排，避免时间冲突和遗漏。此外，将手机、电脑等设备的日历应用进行同步也是一个好方法。这样，无论你身在何处，都可以随时随地查看和管理自己的日程安排。例如，你可以在公交车上查看今天的课程安排，或者在图书馆里查看明天的考试时间。总之，选择适合自己的日历应用，并进行个性化设置和同步，可以帮助大学生们更好地管理时间，提高学习效率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待办事项列表的重要性，不言而喻。它不仅是时间管理的核心工具，更是我们高效学习与生活的得力助手。通过明确任务优先级，我们可以合理分配时间，确保每一项任务都能得到妥善处理，从而提高整体效率。对于大学生而言，掌握这一技能，无疑将大大提升学习和生活的质量。那么，如何制定一份有效的待办事项列表呢？关键在于设定具体、可衡量的目标。我们需要明确每项任务的具体内容，预估所需时间，并合理安排资源。这样，我们才能确保任务能够按时完成，目标得以实现。同时，也要保持一定的灵活性，根据实际情况适时调整计划。在执行待办事项列表的过程中，我们还需要学会灵活调整。生活中总会出现一些意想不到的情况，这时候，我们不能死板地坚持原计划，而应根据实际情况进行适当调整。避免过度压力，保持学习和生活的平衡，才是提高效率的关键。记住，待办事项列表只是工具，真正重要的是我们如何运用它来提升自己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时间追踪软件，作为现代高效管理时间的得力助手，正逐渐成为大学生群体中的新宠。这类软件通过精确记录每项任务的耗时，帮助我们更好地认识自己的时间分配情况，进而提升个人或团队的时间管理效率。市面上的时间追踪软件琳琅满目，如Toggl、RescueTime等，它们各具特色，功能丰富多样。有的软件注重任务分类与标签管理，让复杂的任务也能井井有条；有的则擅长生成详细的时间报告，让我们直观地看到时间都去哪儿了。这些软件不仅满足了不同用户的个性化需求，更为我们的时间管理之路提供了有力支持。在选择时间追踪软件时，我们需要综合考虑其功能、易用性、兼容性等多个方面。只有真正适合自己的软件，才能融入并优化我们的时间管理流程。同时，掌握一些使用技巧也至关重要。比如设定明确目标、合理分类任务、定期回顾分析数据等，这些都能帮助我们持续优化时间分配和利用效率。对于大学生而言，时间追踪软件更是一个不可多得的学习伙伴。它不仅能帮助我们更好地规划学习时间，还能让我们在娱乐与休息之间找到平衡点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这一部分将探讨时间管理的常见误区，包括过度规划、拖延症以及忽视休息等问题。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过度规划，听起来像是个悖论，但实则在时间管理中颇为常见。它指的是制定计划时过于细致或脱离实际，结果非但没能提高效率，反而加重了我们的负担，让压力和焦虑如影随形。想象一下，你的日程表排得满满当当，连呼吸的时间都没有，这不仅仅是疲惫，更是效率的杀手。任务堆成山，优先级乱成麻，最后可能一事无成，还落下个拖延症的“美名”。学习效率？个人发展？都成了镜花水月。那么，怎么破局呢？关键在于平衡与灵活。设定目标时要脚踏实地，别让自己飞上天。试试番茄工作法，25分钟专注，5分钟小憩，既高效又人性化。保持计划的弹性，适时调整，让计划跟上变化的步伐。记住，最完美的计划是能适应变化的计划。咱们大学生，青春正好，别让过度规划束缚了手脚。学会合理规划，享受过程，成就自然不会缺席。毕竟，生活不是赶场，而是一场智慧与从容的旅行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拖延症，这一在大学生群体中颇为常见的行为问题，其核心表现为无法按时完成任务或做出决策，进而导致时间的无端浪费与效率的显著下降。拖延症的成因复杂多样，涉及恐惧失败的心理障碍、自信心的缺失，以及面对任务难度时的畏难情绪等。深入探究这些根源，是我们寻求解决之道的首要步骤。拖延症对个人的影响深远，它不仅侵蚀着我们的时间管理能力，降低学习与工作的效率，还可能引发心理压力的累积，进而对人际关系和生活质量造成负面影响。因此，如何有效克服拖延症，成为提升自我管理的关键。针对拖延症，我们可以采取一系列策略来应对。设定明确且可达成的目标，是引导自己走出拖延的第一步。制定切实可行的计划，并坚持执行，能够逐步培养起良好的时间管理习惯。此外，提高自我控制力，学会抵御外界诱惑，也是战胜拖延的重要途径。通过这些方法的综合运用，我们完全有能力摆脱拖延的束缚，实现时间的有效利用与个人潜能的充分发挥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忽视休息，这一现象在大学生群体中尤为普遍。学业压力、社交活动和兼职工作常常让我们忽略了身体的基本需求——充足的休息。但要知道，长期缺乏睡眠不仅会削弱我们的记忆力、注意力，还会降低学习效率，更严重的是，它可能引发一系列健康问题，如免疫力下降、精神状态不佳等。那么，如何在繁重的学业中找到休息的平衡点呢？科学安排休息时间是关键。我们可以尝试采用番茄工作法，每学习25分钟就给自己5分钟的短暂休息，这样的节奏既能保持学习的连贯性，又能让大脑得到适时的放松。记住，休息不是浪费时间，而是为了更好地投入学习。至于休息方式的选择，每个人都有自己的偏好。有人喜欢小憩片刻，恢复精力；有人则选择散步或进行轻松的体育活动，释放压力。找到适合自己的休息方式，不仅能帮助我们缓解疲劳，还能提升整体的精神状态。所以，同学们，别忘了给自己留些时间，好好休息一下。毕竟，只有休息好了，我们才能以更饱满的热情投入到学习中去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这一部分将深入探讨时间管理的实践，包括个人案例分享、团队协作经验及持续改进策略。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时间管理，是每一位追求卓越的大学生必须掌握的技能。它关乎效率与生产力的提升，核心在于规划、组织与任务的优先排序。通过精准的时间管理，我们能最大化时间的利用价值，为学业与个人成长铺设高效通道。以我自身为例，时间管理不仅是理论，更是实践中的艺术。制定计划，是我时间管理的基石。每学期初，我都会设定清晰目标，并细化为可执行的周计划、日计划，确保每一步都朝着目标迈进。这让我的学习生活有条不紊，也为突发情况留出了缓冲空间。设置优先级，则是我避免盲目忙碌的关键。面对琳琅满目的任务，我学会了区分“重要且紧急”、“重要不紧急”，优先处理那些对长期发展有深远影响的任务。这样，即使日程繁忙，也能保证核心任务的高质量完成。至于拖延，这个时间管理的宿敌，我采取了主动出击的策略。一旦意识到自己有拖延的倾向，我会立即拆解任务，设定小目标，并利用番茄工作法等技巧，让自己迅速进入状态，有效对抗拖延。同学们，时间是最公平的资源，如何利用好它，决定了我们能走多远。希望我的分享，能激发你们对时间管理的重视，帮助大家在大学生活中，不仅学会知识，更学会如何高效地运用时间，为未来打下坚实的基础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在大学生活中，团队协作是不可或缺的一部分。通过有效的团队协作，我们可以更好地完成任务，提高学习效率。在团队中，每个人都有自己的角色和职责。合理的角色分配可以确保每个人都能发挥出最大的潜力，提高团队的整体效率。例如，在一个项目中，有人负责策划，有人负责执行，有人负责监督，这样的分工可以让项目更加高效地推进。良好的沟通和协调是团队成功的关键。我们需要学会倾听他人的意见，表达自己的想法，以达到共识。只有通过有效的沟通，我们才能确保团队成员之间的信息流通顺畅，避免误解和冲突。在团队合作过程中，难免会遇到一些冲突。我们需要学会如何妥善处理这些冲突，以保持团队的和谐与稳定。这需要我们具备一定的解决问题的能力，以及良好的情绪管理能力。总的来说，团队协作是我们大学生活中不可或缺的一部分。我们需要学会如何在团队中发挥自己的作用，如何与他人有效沟通，如何处理冲突，以提高我们的学习效率和生活质量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在探索持续改进策略的旅程中，我们聚焦于五大核心要素，为大学生的时间管理效能注入强劲动力。首先，设定实际目标是基石，明确每日学习时长或任务量，让时间管理有了清晰的量化标准。接着，定期自我审视如同体检，通过反思时间利用状况，精准定位低效习惯并加以修正，这是迭代进步的关键。面对变化，灵活调整计划显得尤为重要，它确保了在不确定环境中，关键任务仍能优先执行，保持学习的连贯性与效率。技术辅助是现代学习者的得力助手，利用日程管理和提醒工具，不仅能有效追踪任务进展，还能提升整体的时间利用率。最后，培养自律习惯是这一切得以实施的保障，固定的学习与休息时间表，像锚一样稳定我们的行动节奏，让自律成为掌控时间的钥匙。这五项策略，相辅相成，共同构成了一个高效、灵活且可持续的时间管理体系，助力每位大学生在学业征途上更加游刃有余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"各位同学，本次演讲我们深入探讨了《时间管理的艺术与技巧》，从时间管理的重要性出发，阐述了其核心原则、实用方法、有效工具，并警醒大家避免常见误区。通过实践案例，我们见证了理论转化为行动的力量。时间是最公平的资源，善用之则事半功倍。希望每位同学都能成为时间的驾驭者，而非被动的追随者。记住，高效管理时间是通往成功的关键一步。感谢大家的聆听与参与，愿你们在时间的长河中，以智慧为舟，效率为帆，驶向更加辉煌的未来。"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PTIST_MASTER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0" y="1666041"/>
            <a:ext cx="3978822" cy="1499616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4176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时间管理的艺术与技巧</a:t>
            </a:r>
            <a:endParaRPr lang="en-US" sz="1440" dirty="0"/>
          </a:p>
        </p:txBody>
      </p:sp>
      <p:sp>
        <p:nvSpPr>
          <p:cNvPr id="4" name="Text 1"/>
          <p:cNvSpPr/>
          <p:nvPr/>
        </p:nvSpPr>
        <p:spPr>
          <a:xfrm>
            <a:off x="6642847" y="4065363"/>
            <a:ext cx="1827905" cy="380745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r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152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汇报人: </a:t>
            </a:r>
            <a:r>
              <a:rPr lang="zh-CN" altLang="en-US" sz="1152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工程部</a:t>
            </a:r>
            <a:endParaRPr lang="en-US" sz="1440" dirty="0"/>
          </a:p>
        </p:txBody>
      </p:sp>
      <p:sp>
        <p:nvSpPr>
          <p:cNvPr id="5" name="Text 2"/>
          <p:cNvSpPr/>
          <p:nvPr/>
        </p:nvSpPr>
        <p:spPr>
          <a:xfrm>
            <a:off x="5495724" y="3244386"/>
            <a:ext cx="3055098" cy="484632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r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584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提升效率的有效策略与方法</a:t>
            </a:r>
            <a:endParaRPr lang="en-US" sz="144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2822411" y="1180915"/>
            <a:ext cx="3499178" cy="813816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ctr">
            <a:spAutoFit/>
          </a:bodyPr>
          <a:lstStyle/>
          <a:p>
            <a:pPr marL="0" indent="0" algn="ctr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3312" b="1" dirty="0">
                <a:solidFill>
                  <a:srgbClr val="FFFFFF">
                    <a:alpha val="10000"/>
                  </a:srgbClr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CONTENTS</a:t>
            </a:r>
            <a:endParaRPr lang="en-US" sz="1440" dirty="0"/>
          </a:p>
        </p:txBody>
      </p:sp>
      <p:sp>
        <p:nvSpPr>
          <p:cNvPr id="4" name="Text 1"/>
          <p:cNvSpPr/>
          <p:nvPr/>
        </p:nvSpPr>
        <p:spPr>
          <a:xfrm>
            <a:off x="3556322" y="636847"/>
            <a:ext cx="2031357" cy="1088136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4752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目录</a:t>
            </a:r>
            <a:endParaRPr lang="en-US" sz="1440" dirty="0"/>
          </a:p>
        </p:txBody>
      </p:sp>
      <p:sp>
        <p:nvSpPr>
          <p:cNvPr id="5" name="Text 2"/>
          <p:cNvSpPr/>
          <p:nvPr/>
        </p:nvSpPr>
        <p:spPr>
          <a:xfrm>
            <a:off x="1169691" y="2317590"/>
            <a:ext cx="713232" cy="621792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2304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01</a:t>
            </a:r>
            <a:endParaRPr lang="en-US" sz="1440" dirty="0"/>
          </a:p>
        </p:txBody>
      </p:sp>
      <p:sp>
        <p:nvSpPr>
          <p:cNvPr id="6" name="Text 3"/>
          <p:cNvSpPr/>
          <p:nvPr/>
        </p:nvSpPr>
        <p:spPr>
          <a:xfrm>
            <a:off x="1782339" y="2399886"/>
            <a:ext cx="3017520" cy="45720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44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时间管理的重要性</a:t>
            </a:r>
            <a:endParaRPr lang="en-US" sz="1440" dirty="0"/>
          </a:p>
        </p:txBody>
      </p:sp>
      <p:sp>
        <p:nvSpPr>
          <p:cNvPr id="7" name="Text 4"/>
          <p:cNvSpPr/>
          <p:nvPr/>
        </p:nvSpPr>
        <p:spPr>
          <a:xfrm>
            <a:off x="1164375" y="2857086"/>
            <a:ext cx="713232" cy="621792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2304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02</a:t>
            </a:r>
            <a:endParaRPr lang="en-US" sz="1440" dirty="0"/>
          </a:p>
        </p:txBody>
      </p:sp>
      <p:sp>
        <p:nvSpPr>
          <p:cNvPr id="8" name="Text 5"/>
          <p:cNvSpPr/>
          <p:nvPr/>
        </p:nvSpPr>
        <p:spPr>
          <a:xfrm>
            <a:off x="1777023" y="2939382"/>
            <a:ext cx="3017520" cy="45720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44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时间管理的原则</a:t>
            </a:r>
            <a:endParaRPr lang="en-US" sz="1440" dirty="0"/>
          </a:p>
        </p:txBody>
      </p:sp>
      <p:sp>
        <p:nvSpPr>
          <p:cNvPr id="9" name="Text 6"/>
          <p:cNvSpPr/>
          <p:nvPr/>
        </p:nvSpPr>
        <p:spPr>
          <a:xfrm>
            <a:off x="1164375" y="3410401"/>
            <a:ext cx="713232" cy="621792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2304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03</a:t>
            </a:r>
            <a:endParaRPr lang="en-US" sz="1440" dirty="0"/>
          </a:p>
        </p:txBody>
      </p:sp>
      <p:sp>
        <p:nvSpPr>
          <p:cNvPr id="10" name="Text 7"/>
          <p:cNvSpPr/>
          <p:nvPr/>
        </p:nvSpPr>
        <p:spPr>
          <a:xfrm>
            <a:off x="1777023" y="3492697"/>
            <a:ext cx="3017520" cy="45720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44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时间管理的方法</a:t>
            </a:r>
            <a:endParaRPr lang="en-US" sz="1440" dirty="0"/>
          </a:p>
        </p:txBody>
      </p:sp>
      <p:sp>
        <p:nvSpPr>
          <p:cNvPr id="11" name="Text 8"/>
          <p:cNvSpPr/>
          <p:nvPr/>
        </p:nvSpPr>
        <p:spPr>
          <a:xfrm>
            <a:off x="4734364" y="2317590"/>
            <a:ext cx="713232" cy="621792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2304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04</a:t>
            </a:r>
            <a:endParaRPr lang="en-US" sz="1440" dirty="0"/>
          </a:p>
        </p:txBody>
      </p:sp>
      <p:sp>
        <p:nvSpPr>
          <p:cNvPr id="12" name="Text 9"/>
          <p:cNvSpPr/>
          <p:nvPr/>
        </p:nvSpPr>
        <p:spPr>
          <a:xfrm>
            <a:off x="5347012" y="2399886"/>
            <a:ext cx="3017520" cy="45720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44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时间管理的工具</a:t>
            </a:r>
            <a:endParaRPr lang="en-US" sz="1440" dirty="0"/>
          </a:p>
        </p:txBody>
      </p:sp>
      <p:sp>
        <p:nvSpPr>
          <p:cNvPr id="13" name="Text 10"/>
          <p:cNvSpPr/>
          <p:nvPr/>
        </p:nvSpPr>
        <p:spPr>
          <a:xfrm>
            <a:off x="4729048" y="2857086"/>
            <a:ext cx="713232" cy="621792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2304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05</a:t>
            </a:r>
            <a:endParaRPr lang="en-US" sz="1440" dirty="0"/>
          </a:p>
        </p:txBody>
      </p:sp>
      <p:sp>
        <p:nvSpPr>
          <p:cNvPr id="14" name="Text 11"/>
          <p:cNvSpPr/>
          <p:nvPr/>
        </p:nvSpPr>
        <p:spPr>
          <a:xfrm>
            <a:off x="5341696" y="2939382"/>
            <a:ext cx="3017520" cy="45720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44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时间管理的误区</a:t>
            </a:r>
            <a:endParaRPr lang="en-US" sz="1440" dirty="0"/>
          </a:p>
        </p:txBody>
      </p:sp>
      <p:sp>
        <p:nvSpPr>
          <p:cNvPr id="15" name="Text 12"/>
          <p:cNvSpPr/>
          <p:nvPr/>
        </p:nvSpPr>
        <p:spPr>
          <a:xfrm>
            <a:off x="4729048" y="3410401"/>
            <a:ext cx="713232" cy="621792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2304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06</a:t>
            </a:r>
            <a:endParaRPr lang="en-US" sz="1440" dirty="0"/>
          </a:p>
        </p:txBody>
      </p:sp>
      <p:sp>
        <p:nvSpPr>
          <p:cNvPr id="16" name="Text 13"/>
          <p:cNvSpPr/>
          <p:nvPr/>
        </p:nvSpPr>
        <p:spPr>
          <a:xfrm>
            <a:off x="5341696" y="3492697"/>
            <a:ext cx="3017520" cy="45720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44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时间管理的实践</a:t>
            </a:r>
            <a:endParaRPr lang="en-US" sz="144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609825" y="1638224"/>
            <a:ext cx="2055328" cy="1307592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5904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01</a:t>
            </a:r>
            <a:endParaRPr lang="en-US" sz="1440" dirty="0"/>
          </a:p>
        </p:txBody>
      </p:sp>
      <p:sp>
        <p:nvSpPr>
          <p:cNvPr id="4" name="Text 1"/>
          <p:cNvSpPr/>
          <p:nvPr/>
        </p:nvSpPr>
        <p:spPr>
          <a:xfrm>
            <a:off x="898159" y="2803469"/>
            <a:ext cx="5547400" cy="73152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288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时间管理的重要性</a:t>
            </a:r>
            <a:endParaRPr lang="en-US" sz="144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283908" y="217665"/>
            <a:ext cx="8475579" cy="512064"/>
          </a:xfrm>
          <a:custGeom>
            <a:avLst/>
            <a:gdLst/>
            <a:ahLst/>
            <a:cxnLst/>
            <a:rect l="l" t="t" r="r" b="b"/>
            <a:pathLst>
              <a:path w="8475579" h="512064">
                <a:moveTo>
                  <a:pt x="0" y="0"/>
                </a:moveTo>
                <a:moveTo>
                  <a:pt x="0" y="0"/>
                </a:moveTo>
                <a:lnTo>
                  <a:pt x="8475579" y="0"/>
                </a:lnTo>
                <a:lnTo>
                  <a:pt x="8475579" y="512064"/>
                </a:lnTo>
                <a:lnTo>
                  <a:pt x="0" y="512064"/>
                </a:lnTo>
                <a:close/>
              </a:path>
            </a:pathLst>
          </a:custGeom>
          <a:solidFill>
            <a:srgbClr val="3F98EE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" name="Text 1"/>
          <p:cNvSpPr/>
          <p:nvPr/>
        </p:nvSpPr>
        <p:spPr>
          <a:xfrm>
            <a:off x="311851" y="217665"/>
            <a:ext cx="7424525" cy="51206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728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提高工作效率</a:t>
            </a:r>
            <a:endParaRPr lang="en-US" sz="144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>
            <a:alphaModFix amt="10000"/>
          </a:blip>
          <a:stretch>
            <a:fillRect/>
          </a:stretch>
        </p:blipFill>
        <p:spPr>
          <a:xfrm rot="6710272">
            <a:off x="4871867" y="1411156"/>
            <a:ext cx="451716" cy="451716"/>
          </a:xfrm>
          <a:prstGeom prst="rect">
            <a:avLst/>
          </a:prstGeom>
        </p:spPr>
      </p:pic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3">
            <a:alphaModFix amt="10000"/>
          </a:blip>
          <a:stretch>
            <a:fillRect/>
          </a:stretch>
        </p:blipFill>
        <p:spPr>
          <a:xfrm rot="10223539">
            <a:off x="5002265" y="1975650"/>
            <a:ext cx="446249" cy="446249"/>
          </a:xfrm>
          <a:prstGeom prst="rect">
            <a:avLst/>
          </a:prstGeom>
        </p:spPr>
      </p:pic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4">
            <a:alphaModFix amt="10000"/>
          </a:blip>
          <a:stretch>
            <a:fillRect/>
          </a:stretch>
        </p:blipFill>
        <p:spPr>
          <a:xfrm rot="3825486">
            <a:off x="4339471" y="1206382"/>
            <a:ext cx="441857" cy="441857"/>
          </a:xfrm>
          <a:prstGeom prst="rect">
            <a:avLst/>
          </a:prstGeom>
        </p:spPr>
      </p:pic>
      <p:pic>
        <p:nvPicPr>
          <p:cNvPr id="8" name="Image 3" descr="preencoded.png"/>
          <p:cNvPicPr>
            <a:picLocks noChangeAspect="1"/>
          </p:cNvPicPr>
          <p:nvPr/>
        </p:nvPicPr>
        <p:blipFill>
          <a:blip r:embed="rId4">
            <a:alphaModFix amt="10000"/>
          </a:blip>
          <a:stretch>
            <a:fillRect/>
          </a:stretch>
        </p:blipFill>
        <p:spPr>
          <a:xfrm rot="824317">
            <a:off x="3819070" y="1494470"/>
            <a:ext cx="439904" cy="439904"/>
          </a:xfrm>
          <a:prstGeom prst="rect">
            <a:avLst/>
          </a:prstGeom>
        </p:spPr>
      </p:pic>
      <p:pic>
        <p:nvPicPr>
          <p:cNvPr id="9" name="Image 4" descr="preencoded.png"/>
          <p:cNvPicPr>
            <a:picLocks noChangeAspect="1"/>
          </p:cNvPicPr>
          <p:nvPr/>
        </p:nvPicPr>
        <p:blipFill>
          <a:blip r:embed="rId5">
            <a:alphaModFix amt="10000"/>
          </a:blip>
          <a:stretch>
            <a:fillRect/>
          </a:stretch>
        </p:blipFill>
        <p:spPr>
          <a:xfrm rot="-2700000">
            <a:off x="3744212" y="2067182"/>
            <a:ext cx="398115" cy="398115"/>
          </a:xfrm>
          <a:prstGeom prst="rect">
            <a:avLst/>
          </a:prstGeom>
        </p:spPr>
      </p:pic>
      <p:pic>
        <p:nvPicPr>
          <p:cNvPr id="10" name="Image 5" descr="preencoded.png"/>
          <p:cNvPicPr>
            <a:picLocks noChangeAspect="1"/>
          </p:cNvPicPr>
          <p:nvPr/>
        </p:nvPicPr>
        <p:blipFill>
          <a:blip r:embed="rId6">
            <a:alphaModFix amt="40000"/>
          </a:blip>
          <a:stretch>
            <a:fillRect/>
          </a:stretch>
        </p:blipFill>
        <p:spPr>
          <a:xfrm>
            <a:off x="3597367" y="1568097"/>
            <a:ext cx="1949265" cy="1949265"/>
          </a:xfrm>
          <a:prstGeom prst="rect">
            <a:avLst/>
          </a:prstGeom>
        </p:spPr>
      </p:pic>
      <p:pic>
        <p:nvPicPr>
          <p:cNvPr id="11" name="Image 6" descr="preencoded.png"/>
          <p:cNvPicPr>
            <a:picLocks noChangeAspect="1"/>
          </p:cNvPicPr>
          <p:nvPr/>
        </p:nvPicPr>
        <p:blipFill>
          <a:blip r:embed="rId7">
            <a:alphaModFix amt="60000"/>
          </a:blip>
          <a:stretch>
            <a:fillRect/>
          </a:stretch>
        </p:blipFill>
        <p:spPr>
          <a:xfrm>
            <a:off x="3597367" y="1571444"/>
            <a:ext cx="1949265" cy="1949265"/>
          </a:xfrm>
          <a:prstGeom prst="rect">
            <a:avLst/>
          </a:prstGeom>
        </p:spPr>
      </p:pic>
      <p:pic>
        <p:nvPicPr>
          <p:cNvPr id="12" name="Image 7" descr="preencoded.png"/>
          <p:cNvPicPr>
            <a:picLocks noChangeAspect="1"/>
          </p:cNvPicPr>
          <p:nvPr/>
        </p:nvPicPr>
        <p:blipFill>
          <a:blip r:embed="rId8">
            <a:alphaModFix amt="80000"/>
          </a:blip>
          <a:stretch>
            <a:fillRect/>
          </a:stretch>
        </p:blipFill>
        <p:spPr>
          <a:xfrm>
            <a:off x="3597367" y="1578137"/>
            <a:ext cx="1949265" cy="1949265"/>
          </a:xfrm>
          <a:prstGeom prst="rect">
            <a:avLst/>
          </a:prstGeom>
        </p:spPr>
      </p:pic>
      <p:pic>
        <p:nvPicPr>
          <p:cNvPr id="13" name="Image 8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97367" y="1574790"/>
            <a:ext cx="1949265" cy="1949265"/>
          </a:xfrm>
          <a:prstGeom prst="rect">
            <a:avLst/>
          </a:prstGeom>
        </p:spPr>
      </p:pic>
      <p:sp>
        <p:nvSpPr>
          <p:cNvPr id="14" name="Text 2"/>
          <p:cNvSpPr/>
          <p:nvPr/>
        </p:nvSpPr>
        <p:spPr>
          <a:xfrm>
            <a:off x="596714" y="1048817"/>
            <a:ext cx="3017520" cy="51206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r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728" b="1" dirty="0">
                <a:solidFill>
                  <a:srgbClr val="3F98E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设定明确目标</a:t>
            </a:r>
            <a:endParaRPr lang="en-US" sz="1440" dirty="0"/>
          </a:p>
        </p:txBody>
      </p:sp>
      <p:sp>
        <p:nvSpPr>
          <p:cNvPr id="15" name="Text 3"/>
          <p:cNvSpPr/>
          <p:nvPr/>
        </p:nvSpPr>
        <p:spPr>
          <a:xfrm>
            <a:off x="642434" y="1443838"/>
            <a:ext cx="2971800" cy="106070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en-US" sz="1152" dirty="0">
                <a:solidFill>
                  <a:srgbClr val="00081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大学生应设定具体、可衡量的学习与生活目标，这有助于集中精力，避免无效劳动，从而显著提高工作效率。</a:t>
            </a:r>
            <a:endParaRPr lang="en-US" sz="1440" dirty="0"/>
          </a:p>
        </p:txBody>
      </p:sp>
      <p:sp>
        <p:nvSpPr>
          <p:cNvPr id="16" name="Text 4"/>
          <p:cNvSpPr/>
          <p:nvPr/>
        </p:nvSpPr>
        <p:spPr>
          <a:xfrm>
            <a:off x="5535727" y="1048839"/>
            <a:ext cx="3017520" cy="51206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728" b="1" dirty="0">
                <a:solidFill>
                  <a:srgbClr val="3F98E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制定合理计划</a:t>
            </a:r>
            <a:endParaRPr lang="en-US" sz="1440" dirty="0"/>
          </a:p>
        </p:txBody>
      </p:sp>
      <p:sp>
        <p:nvSpPr>
          <p:cNvPr id="17" name="Text 5"/>
          <p:cNvSpPr/>
          <p:nvPr/>
        </p:nvSpPr>
        <p:spPr>
          <a:xfrm>
            <a:off x="5535727" y="1443838"/>
            <a:ext cx="2971800" cy="106070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just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2" dirty="0">
                <a:solidFill>
                  <a:srgbClr val="00081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通过制定详细的日程安排和任务清单，大学生可以更有效地管理时间，确保每项任务都能按时完成，提升整体效率。</a:t>
            </a:r>
            <a:endParaRPr lang="en-US" sz="1440" dirty="0"/>
          </a:p>
        </p:txBody>
      </p:sp>
      <p:sp>
        <p:nvSpPr>
          <p:cNvPr id="18" name="Text 6"/>
          <p:cNvSpPr/>
          <p:nvPr/>
        </p:nvSpPr>
        <p:spPr>
          <a:xfrm>
            <a:off x="596714" y="2832811"/>
            <a:ext cx="3017520" cy="51206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r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728" b="1" dirty="0">
                <a:solidFill>
                  <a:srgbClr val="3F98E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优先处理重要任务</a:t>
            </a:r>
            <a:endParaRPr lang="en-US" sz="1440" dirty="0"/>
          </a:p>
        </p:txBody>
      </p:sp>
      <p:sp>
        <p:nvSpPr>
          <p:cNvPr id="19" name="Text 7"/>
          <p:cNvSpPr/>
          <p:nvPr/>
        </p:nvSpPr>
        <p:spPr>
          <a:xfrm>
            <a:off x="642434" y="3202229"/>
            <a:ext cx="2971800" cy="106070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2" dirty="0">
                <a:solidFill>
                  <a:srgbClr val="00081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学会区分并优先处理最重要和最紧急的任务，可以帮助大学生在有限的时间内取得最大的成果，有效提升工作效率。</a:t>
            </a:r>
            <a:endParaRPr lang="en-US" sz="1440" dirty="0"/>
          </a:p>
        </p:txBody>
      </p:sp>
      <p:sp>
        <p:nvSpPr>
          <p:cNvPr id="20" name="Text 8"/>
          <p:cNvSpPr/>
          <p:nvPr/>
        </p:nvSpPr>
        <p:spPr>
          <a:xfrm>
            <a:off x="5535727" y="2832811"/>
            <a:ext cx="3017520" cy="51206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728" b="1" dirty="0">
                <a:solidFill>
                  <a:srgbClr val="3F98E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避免拖延行为</a:t>
            </a:r>
            <a:endParaRPr lang="en-US" sz="1440" dirty="0"/>
          </a:p>
        </p:txBody>
      </p:sp>
      <p:sp>
        <p:nvSpPr>
          <p:cNvPr id="21" name="Text 9"/>
          <p:cNvSpPr/>
          <p:nvPr/>
        </p:nvSpPr>
        <p:spPr>
          <a:xfrm>
            <a:off x="5535727" y="3202229"/>
            <a:ext cx="2971800" cy="106070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just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2" dirty="0">
                <a:solidFill>
                  <a:srgbClr val="00081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认识到拖延的危害，采取积极措施如设定截止日期、分解任务等方法，帮助大学生克服拖延，保持高效的工作状态。</a:t>
            </a:r>
            <a:endParaRPr lang="en-US" sz="144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283908" y="217665"/>
            <a:ext cx="8475579" cy="512064"/>
          </a:xfrm>
          <a:custGeom>
            <a:avLst/>
            <a:gdLst/>
            <a:ahLst/>
            <a:cxnLst/>
            <a:rect l="l" t="t" r="r" b="b"/>
            <a:pathLst>
              <a:path w="8475579" h="512064">
                <a:moveTo>
                  <a:pt x="0" y="0"/>
                </a:moveTo>
                <a:moveTo>
                  <a:pt x="0" y="0"/>
                </a:moveTo>
                <a:lnTo>
                  <a:pt x="8475579" y="0"/>
                </a:lnTo>
                <a:lnTo>
                  <a:pt x="8475579" y="512064"/>
                </a:lnTo>
                <a:lnTo>
                  <a:pt x="0" y="512064"/>
                </a:lnTo>
                <a:close/>
              </a:path>
            </a:pathLst>
          </a:custGeom>
          <a:solidFill>
            <a:srgbClr val="3F98EE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" name="Text 1"/>
          <p:cNvSpPr/>
          <p:nvPr/>
        </p:nvSpPr>
        <p:spPr>
          <a:xfrm>
            <a:off x="311851" y="217665"/>
            <a:ext cx="7424525" cy="51206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728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减少压力</a:t>
            </a:r>
            <a:endParaRPr lang="en-US" sz="1440" dirty="0"/>
          </a:p>
        </p:txBody>
      </p:sp>
      <p:sp>
        <p:nvSpPr>
          <p:cNvPr id="5" name="Shape 2"/>
          <p:cNvSpPr/>
          <p:nvPr/>
        </p:nvSpPr>
        <p:spPr>
          <a:xfrm>
            <a:off x="695478" y="1030470"/>
            <a:ext cx="2516103" cy="3082559"/>
          </a:xfrm>
          <a:custGeom>
            <a:avLst/>
            <a:gdLst/>
            <a:ahLst/>
            <a:cxnLst/>
            <a:rect l="l" t="t" r="r" b="b"/>
            <a:pathLst>
              <a:path w="2516103" h="3082559">
                <a:moveTo>
                  <a:pt x="314513" y="0"/>
                </a:moveTo>
                <a:moveTo>
                  <a:pt x="314513" y="0"/>
                </a:moveTo>
                <a:lnTo>
                  <a:pt x="2516103" y="0"/>
                </a:lnTo>
                <a:lnTo>
                  <a:pt x="2516103" y="2760083"/>
                </a:lnTo>
                <a:quadBezTo>
                  <a:pt x="2516103" y="3082559"/>
                  <a:pt x="2201590" y="3082559"/>
                </a:quadBezTo>
                <a:lnTo>
                  <a:pt x="0" y="3082559"/>
                </a:lnTo>
                <a:lnTo>
                  <a:pt x="0" y="322476"/>
                </a:lnTo>
                <a:quadBezTo>
                  <a:pt x="0" y="0"/>
                  <a:pt x="314513" y="0"/>
                </a:quadBezTo>
                <a:close/>
              </a:path>
            </a:pathLst>
          </a:custGeom>
          <a:solidFill>
            <a:srgbClr val="3F98EE">
              <a:alpha val="10000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6" name="Text 3"/>
          <p:cNvSpPr/>
          <p:nvPr/>
        </p:nvSpPr>
        <p:spPr>
          <a:xfrm>
            <a:off x="768630" y="1164778"/>
            <a:ext cx="1362233" cy="704088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2736" b="1" dirty="0">
                <a:solidFill>
                  <a:srgbClr val="3F98E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01</a:t>
            </a:r>
            <a:endParaRPr lang="en-US" sz="1440" dirty="0"/>
          </a:p>
        </p:txBody>
      </p:sp>
      <p:sp>
        <p:nvSpPr>
          <p:cNvPr id="7" name="Text 4"/>
          <p:cNvSpPr/>
          <p:nvPr/>
        </p:nvSpPr>
        <p:spPr>
          <a:xfrm>
            <a:off x="695478" y="1672786"/>
            <a:ext cx="2377440" cy="51206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728" b="1" dirty="0">
                <a:solidFill>
                  <a:srgbClr val="3F98E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时间管理与压力减少</a:t>
            </a:r>
            <a:endParaRPr lang="en-US" sz="1440" dirty="0"/>
          </a:p>
        </p:txBody>
      </p:sp>
      <p:sp>
        <p:nvSpPr>
          <p:cNvPr id="8" name="Text 5"/>
          <p:cNvSpPr/>
          <p:nvPr/>
        </p:nvSpPr>
        <p:spPr>
          <a:xfrm>
            <a:off x="695478" y="2184850"/>
            <a:ext cx="2516103" cy="155448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just">
              <a:lnSpc>
                <a:spcPct val="108000"/>
              </a:lnSpc>
              <a:spcBef>
                <a:spcPts val="375"/>
              </a:spcBef>
              <a:buNone/>
            </a:pPr>
            <a:r>
              <a:rPr lang="en-US" sz="1152" dirty="0">
                <a:solidFill>
                  <a:srgbClr val="00081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有效的时间管理可以帮助大学生合理规划学习和生活，避免临时抱佛脚带来的压力，从而保持心态平和。</a:t>
            </a:r>
            <a:endParaRPr lang="en-US" sz="1440" dirty="0"/>
          </a:p>
        </p:txBody>
      </p:sp>
      <p:sp>
        <p:nvSpPr>
          <p:cNvPr id="9" name="Shape 6"/>
          <p:cNvSpPr/>
          <p:nvPr/>
        </p:nvSpPr>
        <p:spPr>
          <a:xfrm>
            <a:off x="3313949" y="1030470"/>
            <a:ext cx="2516103" cy="3082559"/>
          </a:xfrm>
          <a:custGeom>
            <a:avLst/>
            <a:gdLst/>
            <a:ahLst/>
            <a:cxnLst/>
            <a:rect l="l" t="t" r="r" b="b"/>
            <a:pathLst>
              <a:path w="2516103" h="3082559">
                <a:moveTo>
                  <a:pt x="314513" y="0"/>
                </a:moveTo>
                <a:moveTo>
                  <a:pt x="314513" y="0"/>
                </a:moveTo>
                <a:lnTo>
                  <a:pt x="2516103" y="0"/>
                </a:lnTo>
                <a:lnTo>
                  <a:pt x="2516103" y="2760083"/>
                </a:lnTo>
                <a:quadBezTo>
                  <a:pt x="2516103" y="3082559"/>
                  <a:pt x="2201590" y="3082559"/>
                </a:quadBezTo>
                <a:lnTo>
                  <a:pt x="0" y="3082559"/>
                </a:lnTo>
                <a:lnTo>
                  <a:pt x="0" y="322476"/>
                </a:lnTo>
                <a:quadBezTo>
                  <a:pt x="0" y="0"/>
                  <a:pt x="314513" y="0"/>
                </a:quadBezTo>
                <a:close/>
              </a:path>
            </a:pathLst>
          </a:custGeom>
          <a:solidFill>
            <a:srgbClr val="1B6AB6">
              <a:alpha val="10000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0" name="Text 7"/>
          <p:cNvSpPr/>
          <p:nvPr/>
        </p:nvSpPr>
        <p:spPr>
          <a:xfrm>
            <a:off x="3396245" y="1164778"/>
            <a:ext cx="1104990" cy="704088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2736" b="1" dirty="0">
                <a:solidFill>
                  <a:srgbClr val="3F98E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02</a:t>
            </a:r>
            <a:endParaRPr lang="en-US" sz="1440" dirty="0"/>
          </a:p>
        </p:txBody>
      </p:sp>
      <p:sp>
        <p:nvSpPr>
          <p:cNvPr id="11" name="Text 8"/>
          <p:cNvSpPr/>
          <p:nvPr/>
        </p:nvSpPr>
        <p:spPr>
          <a:xfrm>
            <a:off x="3313949" y="1672786"/>
            <a:ext cx="2377440" cy="51206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728" b="1" dirty="0">
                <a:solidFill>
                  <a:srgbClr val="3F98E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优先级排序技巧</a:t>
            </a:r>
            <a:endParaRPr lang="en-US" sz="1440" dirty="0"/>
          </a:p>
        </p:txBody>
      </p:sp>
      <p:sp>
        <p:nvSpPr>
          <p:cNvPr id="12" name="Text 9"/>
          <p:cNvSpPr/>
          <p:nvPr/>
        </p:nvSpPr>
        <p:spPr>
          <a:xfrm>
            <a:off x="3313949" y="2184850"/>
            <a:ext cx="2516103" cy="155448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just">
              <a:lnSpc>
                <a:spcPct val="108000"/>
              </a:lnSpc>
              <a:spcBef>
                <a:spcPts val="375"/>
              </a:spcBef>
              <a:buNone/>
            </a:pPr>
            <a:r>
              <a:rPr lang="en-US" sz="1152" dirty="0">
                <a:solidFill>
                  <a:srgbClr val="00081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学会区分任务的紧急性和重要性，优先处理重要且紧急的任务，可以有效减轻因任务堆积而产生的压力。</a:t>
            </a:r>
            <a:endParaRPr lang="en-US" sz="1440" dirty="0"/>
          </a:p>
        </p:txBody>
      </p:sp>
      <p:sp>
        <p:nvSpPr>
          <p:cNvPr id="13" name="Shape 10"/>
          <p:cNvSpPr/>
          <p:nvPr/>
        </p:nvSpPr>
        <p:spPr>
          <a:xfrm>
            <a:off x="5932420" y="1030470"/>
            <a:ext cx="2516103" cy="3082559"/>
          </a:xfrm>
          <a:custGeom>
            <a:avLst/>
            <a:gdLst/>
            <a:ahLst/>
            <a:cxnLst/>
            <a:rect l="l" t="t" r="r" b="b"/>
            <a:pathLst>
              <a:path w="2516103" h="3082559">
                <a:moveTo>
                  <a:pt x="314513" y="0"/>
                </a:moveTo>
                <a:moveTo>
                  <a:pt x="314513" y="0"/>
                </a:moveTo>
                <a:lnTo>
                  <a:pt x="2516103" y="0"/>
                </a:lnTo>
                <a:lnTo>
                  <a:pt x="2516103" y="2760083"/>
                </a:lnTo>
                <a:quadBezTo>
                  <a:pt x="2516103" y="3082559"/>
                  <a:pt x="2201590" y="3082559"/>
                </a:quadBezTo>
                <a:lnTo>
                  <a:pt x="0" y="3082559"/>
                </a:lnTo>
                <a:lnTo>
                  <a:pt x="0" y="322476"/>
                </a:lnTo>
                <a:quadBezTo>
                  <a:pt x="0" y="0"/>
                  <a:pt x="314513" y="0"/>
                </a:quadBezTo>
                <a:close/>
              </a:path>
            </a:pathLst>
          </a:custGeom>
          <a:solidFill>
            <a:srgbClr val="3F98EE">
              <a:alpha val="10000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4" name="Text 11"/>
          <p:cNvSpPr/>
          <p:nvPr/>
        </p:nvSpPr>
        <p:spPr>
          <a:xfrm>
            <a:off x="6005572" y="1164778"/>
            <a:ext cx="1333989" cy="704088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2736" b="1" dirty="0">
                <a:solidFill>
                  <a:srgbClr val="3F98E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03</a:t>
            </a:r>
            <a:endParaRPr lang="en-US" sz="1440" dirty="0"/>
          </a:p>
        </p:txBody>
      </p:sp>
      <p:sp>
        <p:nvSpPr>
          <p:cNvPr id="15" name="Text 12"/>
          <p:cNvSpPr/>
          <p:nvPr/>
        </p:nvSpPr>
        <p:spPr>
          <a:xfrm>
            <a:off x="5932420" y="1672786"/>
            <a:ext cx="2377440" cy="51206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728" b="1" dirty="0">
                <a:solidFill>
                  <a:srgbClr val="3F98E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制定实际可行的计划</a:t>
            </a:r>
            <a:endParaRPr lang="en-US" sz="1440" dirty="0"/>
          </a:p>
        </p:txBody>
      </p:sp>
      <p:sp>
        <p:nvSpPr>
          <p:cNvPr id="16" name="Text 13"/>
          <p:cNvSpPr/>
          <p:nvPr/>
        </p:nvSpPr>
        <p:spPr>
          <a:xfrm>
            <a:off x="5932420" y="2184850"/>
            <a:ext cx="2516103" cy="155448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just">
              <a:lnSpc>
                <a:spcPct val="108000"/>
              </a:lnSpc>
              <a:spcBef>
                <a:spcPts val="375"/>
              </a:spcBef>
              <a:buNone/>
            </a:pPr>
            <a:r>
              <a:rPr lang="en-US" sz="1152" dirty="0">
                <a:solidFill>
                  <a:srgbClr val="00081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设定清晰、可达成的目标和计划，有助于大学生有条不紊地推进学习进度，减少因目标模糊导致的焦虑和压力。</a:t>
            </a:r>
            <a:endParaRPr lang="en-US" sz="144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283908" y="217665"/>
            <a:ext cx="8475579" cy="512064"/>
          </a:xfrm>
          <a:custGeom>
            <a:avLst/>
            <a:gdLst/>
            <a:ahLst/>
            <a:cxnLst/>
            <a:rect l="l" t="t" r="r" b="b"/>
            <a:pathLst>
              <a:path w="8475579" h="512064">
                <a:moveTo>
                  <a:pt x="0" y="0"/>
                </a:moveTo>
                <a:moveTo>
                  <a:pt x="0" y="0"/>
                </a:moveTo>
                <a:lnTo>
                  <a:pt x="8475579" y="0"/>
                </a:lnTo>
                <a:lnTo>
                  <a:pt x="8475579" y="512064"/>
                </a:lnTo>
                <a:lnTo>
                  <a:pt x="0" y="512064"/>
                </a:lnTo>
                <a:close/>
              </a:path>
            </a:pathLst>
          </a:custGeom>
          <a:solidFill>
            <a:srgbClr val="3F98EE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" name="Text 1"/>
          <p:cNvSpPr/>
          <p:nvPr/>
        </p:nvSpPr>
        <p:spPr>
          <a:xfrm>
            <a:off x="311851" y="217665"/>
            <a:ext cx="7424525" cy="51206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728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提升生活质量</a:t>
            </a:r>
            <a:endParaRPr lang="en-US" sz="1440" dirty="0"/>
          </a:p>
        </p:txBody>
      </p:sp>
      <p:pic>
        <p:nvPicPr>
          <p:cNvPr id="5" name="Image 0" descr="https://sgw-dx.xf-yun.com/api/v1/sparkdesk/_174236348981225c7a58cfa5a4690bd67b79d9cfd5cd2.jpg?authorization=c2ltcGxlLWp3dCBhaz1zcGFya2Rlc2s4MDAwMDAwMDAwMDE7ZXhwPTMzMTkxNjM0ODk7YWxnbz1obWFjLXNoYTI1NjtzaWc9NU9mTXJvazJqZDBlVmhqRE1FalJieHB1eWZWTVM4WlNpeXNBZENVNFM4dz0=&amp;x_location=7YfmxI7B7uKO7jlRxIftd60we5D="/>
          <p:cNvPicPr>
            <a:picLocks noChangeAspect="1"/>
          </p:cNvPicPr>
          <p:nvPr/>
        </p:nvPicPr>
        <p:blipFill>
          <a:blip r:embed="rId3"/>
          <a:srcRect l="20000" r="20000"/>
          <a:stretch/>
        </p:blipFill>
        <p:spPr>
          <a:xfrm>
            <a:off x="3722522" y="1156325"/>
            <a:ext cx="1698510" cy="283085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293430" y="1291348"/>
            <a:ext cx="827613" cy="78638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3168" b="1" dirty="0">
                <a:solidFill>
                  <a:srgbClr val="3F98EE">
                    <a:alpha val="20000"/>
                  </a:srgbClr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01</a:t>
            </a:r>
            <a:endParaRPr lang="en-US" sz="1440" dirty="0"/>
          </a:p>
        </p:txBody>
      </p:sp>
      <p:sp>
        <p:nvSpPr>
          <p:cNvPr id="7" name="Text 3"/>
          <p:cNvSpPr/>
          <p:nvPr/>
        </p:nvSpPr>
        <p:spPr>
          <a:xfrm>
            <a:off x="293430" y="2876231"/>
            <a:ext cx="827613" cy="78638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3168" b="1" dirty="0">
                <a:solidFill>
                  <a:srgbClr val="3F98EE">
                    <a:alpha val="20000"/>
                  </a:srgbClr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02</a:t>
            </a:r>
            <a:endParaRPr lang="en-US" sz="1440" dirty="0"/>
          </a:p>
        </p:txBody>
      </p:sp>
      <p:sp>
        <p:nvSpPr>
          <p:cNvPr id="8" name="Text 4"/>
          <p:cNvSpPr/>
          <p:nvPr/>
        </p:nvSpPr>
        <p:spPr>
          <a:xfrm>
            <a:off x="5489817" y="1291348"/>
            <a:ext cx="827613" cy="78638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3168" b="1" dirty="0">
                <a:solidFill>
                  <a:srgbClr val="3F98EE">
                    <a:alpha val="20000"/>
                  </a:srgbClr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03</a:t>
            </a:r>
            <a:endParaRPr lang="en-US" sz="1440" dirty="0"/>
          </a:p>
        </p:txBody>
      </p:sp>
      <p:sp>
        <p:nvSpPr>
          <p:cNvPr id="9" name="Text 5"/>
          <p:cNvSpPr/>
          <p:nvPr/>
        </p:nvSpPr>
        <p:spPr>
          <a:xfrm>
            <a:off x="5489817" y="2876231"/>
            <a:ext cx="827613" cy="78638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3168" b="1" dirty="0">
                <a:solidFill>
                  <a:srgbClr val="3F98EE">
                    <a:alpha val="20000"/>
                  </a:srgbClr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04</a:t>
            </a:r>
            <a:endParaRPr lang="en-US" sz="1440" dirty="0"/>
          </a:p>
        </p:txBody>
      </p:sp>
      <p:sp>
        <p:nvSpPr>
          <p:cNvPr id="10" name="Text 6"/>
          <p:cNvSpPr/>
          <p:nvPr/>
        </p:nvSpPr>
        <p:spPr>
          <a:xfrm>
            <a:off x="930596" y="1035316"/>
            <a:ext cx="2724140" cy="51206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728" b="1" kern="0" spc="72" dirty="0">
                <a:solidFill>
                  <a:srgbClr val="3F98E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时间管理与生活质量</a:t>
            </a:r>
            <a:endParaRPr lang="en-US" sz="1440" dirty="0"/>
          </a:p>
        </p:txBody>
      </p:sp>
      <p:sp>
        <p:nvSpPr>
          <p:cNvPr id="11" name="Text 7"/>
          <p:cNvSpPr/>
          <p:nvPr/>
        </p:nvSpPr>
        <p:spPr>
          <a:xfrm>
            <a:off x="930596" y="1421485"/>
            <a:ext cx="2524442" cy="1024128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just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008" dirty="0">
                <a:solidFill>
                  <a:srgbClr val="00081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有效的时间管理能提升生活质量，通过合理规划和分配时间，我们可以更好地平衡学习、工作和休闲，提高生活满意度。</a:t>
            </a:r>
            <a:endParaRPr lang="en-US" sz="1440" dirty="0"/>
          </a:p>
        </p:txBody>
      </p:sp>
      <p:sp>
        <p:nvSpPr>
          <p:cNvPr id="12" name="Text 8"/>
          <p:cNvSpPr/>
          <p:nvPr/>
        </p:nvSpPr>
        <p:spPr>
          <a:xfrm>
            <a:off x="930738" y="2684207"/>
            <a:ext cx="2723998" cy="51206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728" b="1" kern="0" spc="72" dirty="0">
                <a:solidFill>
                  <a:srgbClr val="3F98E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设定优先级</a:t>
            </a:r>
            <a:endParaRPr lang="en-US" sz="1440" dirty="0"/>
          </a:p>
        </p:txBody>
      </p:sp>
      <p:sp>
        <p:nvSpPr>
          <p:cNvPr id="13" name="Text 9"/>
          <p:cNvSpPr/>
          <p:nvPr/>
        </p:nvSpPr>
        <p:spPr>
          <a:xfrm>
            <a:off x="930805" y="3058997"/>
            <a:ext cx="2524658" cy="1024128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008" dirty="0">
                <a:solidFill>
                  <a:srgbClr val="00081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学会设定优先级是时间管理的关键，明确任务的重要性和紧急性，有助于我们更有效地安排时间，避免拖延和压力。</a:t>
            </a:r>
            <a:endParaRPr lang="en-US" sz="1440" dirty="0"/>
          </a:p>
        </p:txBody>
      </p:sp>
      <p:sp>
        <p:nvSpPr>
          <p:cNvPr id="14" name="Text 10"/>
          <p:cNvSpPr/>
          <p:nvPr/>
        </p:nvSpPr>
        <p:spPr>
          <a:xfrm>
            <a:off x="6126572" y="1035316"/>
            <a:ext cx="2723998" cy="51206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728" b="1" kern="0" spc="72" dirty="0">
                <a:solidFill>
                  <a:srgbClr val="3F98E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制定计划</a:t>
            </a:r>
            <a:endParaRPr lang="en-US" sz="1440" dirty="0"/>
          </a:p>
        </p:txBody>
      </p:sp>
      <p:sp>
        <p:nvSpPr>
          <p:cNvPr id="15" name="Text 11"/>
          <p:cNvSpPr/>
          <p:nvPr/>
        </p:nvSpPr>
        <p:spPr>
          <a:xfrm>
            <a:off x="6126572" y="1400709"/>
            <a:ext cx="2524658" cy="1024128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008" dirty="0">
                <a:solidFill>
                  <a:srgbClr val="00081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制定详细的计划可以帮助我们更好地掌控时间，将大目标分解为小步骤，逐步实现，从而提高执行力和效率。</a:t>
            </a:r>
            <a:endParaRPr lang="en-US" sz="1440" dirty="0"/>
          </a:p>
        </p:txBody>
      </p:sp>
      <p:sp>
        <p:nvSpPr>
          <p:cNvPr id="16" name="Text 12"/>
          <p:cNvSpPr/>
          <p:nvPr/>
        </p:nvSpPr>
        <p:spPr>
          <a:xfrm>
            <a:off x="6126572" y="2718296"/>
            <a:ext cx="2723998" cy="51206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728" b="1" kern="0" spc="72" dirty="0">
                <a:solidFill>
                  <a:srgbClr val="3F98E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避免干扰</a:t>
            </a:r>
            <a:endParaRPr lang="en-US" sz="1440" dirty="0"/>
          </a:p>
        </p:txBody>
      </p:sp>
      <p:sp>
        <p:nvSpPr>
          <p:cNvPr id="17" name="Text 13"/>
          <p:cNvSpPr/>
          <p:nvPr/>
        </p:nvSpPr>
        <p:spPr>
          <a:xfrm>
            <a:off x="6126572" y="3084056"/>
            <a:ext cx="2524658" cy="1024128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008" dirty="0">
                <a:solidFill>
                  <a:srgbClr val="00081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在学习和工作中，避免不必要的干扰是提高效率的重要手段，关闭手机通知、选择安静的环境等方法可以帮助我们集中注意力。</a:t>
            </a:r>
            <a:endParaRPr lang="en-US" sz="144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609825" y="1638224"/>
            <a:ext cx="2055328" cy="1307592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5904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02</a:t>
            </a:r>
            <a:endParaRPr lang="en-US" sz="1440" dirty="0"/>
          </a:p>
        </p:txBody>
      </p:sp>
      <p:sp>
        <p:nvSpPr>
          <p:cNvPr id="4" name="Text 1"/>
          <p:cNvSpPr/>
          <p:nvPr/>
        </p:nvSpPr>
        <p:spPr>
          <a:xfrm>
            <a:off x="898159" y="2803469"/>
            <a:ext cx="5547400" cy="73152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288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时间管理的原则</a:t>
            </a:r>
            <a:endParaRPr lang="en-US" sz="144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283908" y="217665"/>
            <a:ext cx="8475579" cy="512064"/>
          </a:xfrm>
          <a:custGeom>
            <a:avLst/>
            <a:gdLst/>
            <a:ahLst/>
            <a:cxnLst/>
            <a:rect l="l" t="t" r="r" b="b"/>
            <a:pathLst>
              <a:path w="8475579" h="512064">
                <a:moveTo>
                  <a:pt x="0" y="0"/>
                </a:moveTo>
                <a:moveTo>
                  <a:pt x="0" y="0"/>
                </a:moveTo>
                <a:lnTo>
                  <a:pt x="8475579" y="0"/>
                </a:lnTo>
                <a:lnTo>
                  <a:pt x="8475579" y="512064"/>
                </a:lnTo>
                <a:lnTo>
                  <a:pt x="0" y="512064"/>
                </a:lnTo>
                <a:close/>
              </a:path>
            </a:pathLst>
          </a:custGeom>
          <a:solidFill>
            <a:srgbClr val="3F98EE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" name="Text 1"/>
          <p:cNvSpPr/>
          <p:nvPr/>
        </p:nvSpPr>
        <p:spPr>
          <a:xfrm>
            <a:off x="311851" y="217665"/>
            <a:ext cx="7424525" cy="51206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728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优先级原则</a:t>
            </a:r>
            <a:endParaRPr lang="en-US" sz="1440" dirty="0"/>
          </a:p>
        </p:txBody>
      </p:sp>
      <p:sp>
        <p:nvSpPr>
          <p:cNvPr id="5" name="Shape 2"/>
          <p:cNvSpPr/>
          <p:nvPr/>
        </p:nvSpPr>
        <p:spPr>
          <a:xfrm>
            <a:off x="585231" y="139001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37160" y="0"/>
                </a:moveTo>
                <a:moveTo>
                  <a:pt x="137160" y="0"/>
                </a:moveTo>
                <a:cubicBezTo>
                  <a:pt x="212861" y="0"/>
                  <a:pt x="274320" y="61459"/>
                  <a:pt x="274320" y="137160"/>
                </a:cubicBezTo>
                <a:cubicBezTo>
                  <a:pt x="274320" y="212861"/>
                  <a:pt x="212861" y="274320"/>
                  <a:pt x="137160" y="274320"/>
                </a:cubicBezTo>
                <a:cubicBezTo>
                  <a:pt x="61459" y="274320"/>
                  <a:pt x="0" y="212861"/>
                  <a:pt x="0" y="137160"/>
                </a:cubicBezTo>
                <a:cubicBezTo>
                  <a:pt x="0" y="61459"/>
                  <a:pt x="61459" y="0"/>
                  <a:pt x="137160" y="0"/>
                </a:cubicBezTo>
                <a:close/>
              </a:path>
            </a:pathLst>
          </a:custGeom>
          <a:solidFill>
            <a:srgbClr val="0084FF"/>
          </a:solidFill>
          <a:ln/>
        </p:spPr>
        <p:txBody>
          <a:bodyPr/>
          <a:lstStyle/>
          <a:p>
            <a:endParaRPr lang="zh-CN" altLang="en-US"/>
          </a:p>
        </p:txBody>
      </p:sp>
      <p:graphicFrame>
        <p:nvGraphicFramePr>
          <p:cNvPr id="6" name="Chart 0"/>
          <p:cNvGraphicFramePr/>
          <p:nvPr/>
        </p:nvGraphicFramePr>
        <p:xfrm>
          <a:off x="5237720" y="1227927"/>
          <a:ext cx="3116992" cy="33100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 3"/>
          <p:cNvSpPr/>
          <p:nvPr/>
        </p:nvSpPr>
        <p:spPr>
          <a:xfrm>
            <a:off x="430984" y="1280288"/>
            <a:ext cx="582815" cy="45720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152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01</a:t>
            </a:r>
            <a:endParaRPr lang="en-US" sz="1440" dirty="0"/>
          </a:p>
        </p:txBody>
      </p:sp>
      <p:sp>
        <p:nvSpPr>
          <p:cNvPr id="8" name="Shape 4"/>
          <p:cNvSpPr/>
          <p:nvPr/>
        </p:nvSpPr>
        <p:spPr>
          <a:xfrm>
            <a:off x="585231" y="2423288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37160" y="0"/>
                </a:moveTo>
                <a:moveTo>
                  <a:pt x="137160" y="0"/>
                </a:moveTo>
                <a:cubicBezTo>
                  <a:pt x="212861" y="0"/>
                  <a:pt x="274320" y="61459"/>
                  <a:pt x="274320" y="137160"/>
                </a:cubicBezTo>
                <a:cubicBezTo>
                  <a:pt x="274320" y="212861"/>
                  <a:pt x="212861" y="274320"/>
                  <a:pt x="137160" y="274320"/>
                </a:cubicBezTo>
                <a:cubicBezTo>
                  <a:pt x="61459" y="274320"/>
                  <a:pt x="0" y="212861"/>
                  <a:pt x="0" y="137160"/>
                </a:cubicBezTo>
                <a:cubicBezTo>
                  <a:pt x="0" y="61459"/>
                  <a:pt x="61459" y="0"/>
                  <a:pt x="137160" y="0"/>
                </a:cubicBezTo>
                <a:close/>
              </a:path>
            </a:pathLst>
          </a:custGeom>
          <a:solidFill>
            <a:srgbClr val="1B6AB6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9" name="Text 5"/>
          <p:cNvSpPr/>
          <p:nvPr/>
        </p:nvSpPr>
        <p:spPr>
          <a:xfrm>
            <a:off x="430984" y="2331848"/>
            <a:ext cx="582815" cy="45720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152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02</a:t>
            </a:r>
            <a:endParaRPr lang="en-US" sz="1440" dirty="0"/>
          </a:p>
        </p:txBody>
      </p:sp>
      <p:sp>
        <p:nvSpPr>
          <p:cNvPr id="10" name="Shape 6"/>
          <p:cNvSpPr/>
          <p:nvPr/>
        </p:nvSpPr>
        <p:spPr>
          <a:xfrm>
            <a:off x="585231" y="3456560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37160" y="0"/>
                </a:moveTo>
                <a:moveTo>
                  <a:pt x="137160" y="0"/>
                </a:moveTo>
                <a:cubicBezTo>
                  <a:pt x="212861" y="0"/>
                  <a:pt x="274320" y="61459"/>
                  <a:pt x="274320" y="137160"/>
                </a:cubicBezTo>
                <a:cubicBezTo>
                  <a:pt x="274320" y="212861"/>
                  <a:pt x="212861" y="274320"/>
                  <a:pt x="137160" y="274320"/>
                </a:cubicBezTo>
                <a:cubicBezTo>
                  <a:pt x="61459" y="274320"/>
                  <a:pt x="0" y="212861"/>
                  <a:pt x="0" y="137160"/>
                </a:cubicBezTo>
                <a:cubicBezTo>
                  <a:pt x="0" y="61459"/>
                  <a:pt x="61459" y="0"/>
                  <a:pt x="137160" y="0"/>
                </a:cubicBezTo>
                <a:close/>
              </a:path>
            </a:pathLst>
          </a:custGeom>
          <a:solidFill>
            <a:srgbClr val="799DFF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1" name="Text 7"/>
          <p:cNvSpPr/>
          <p:nvPr/>
        </p:nvSpPr>
        <p:spPr>
          <a:xfrm>
            <a:off x="430984" y="3365120"/>
            <a:ext cx="582815" cy="45720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152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03</a:t>
            </a:r>
            <a:endParaRPr lang="en-US" sz="1440" dirty="0"/>
          </a:p>
        </p:txBody>
      </p:sp>
      <p:sp>
        <p:nvSpPr>
          <p:cNvPr id="12" name="Text 8"/>
          <p:cNvSpPr/>
          <p:nvPr/>
        </p:nvSpPr>
        <p:spPr>
          <a:xfrm>
            <a:off x="1067860" y="1344296"/>
            <a:ext cx="2342457" cy="36576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440" b="1" dirty="0">
                <a:solidFill>
                  <a:srgbClr val="00081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优先级原则概述</a:t>
            </a:r>
            <a:endParaRPr lang="en-US" sz="1440" dirty="0"/>
          </a:p>
        </p:txBody>
      </p:sp>
      <p:sp>
        <p:nvSpPr>
          <p:cNvPr id="13" name="Text 9"/>
          <p:cNvSpPr/>
          <p:nvPr/>
        </p:nvSpPr>
        <p:spPr>
          <a:xfrm>
            <a:off x="1067860" y="1710056"/>
            <a:ext cx="3103424" cy="813816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2" dirty="0">
                <a:solidFill>
                  <a:srgbClr val="00081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优先级原则是时间管理的核心，它要求我们根据任务的重要性和紧急性进行排序，确保关键任务得到优先处理。</a:t>
            </a:r>
            <a:endParaRPr lang="en-US" sz="1440" dirty="0"/>
          </a:p>
        </p:txBody>
      </p:sp>
      <p:sp>
        <p:nvSpPr>
          <p:cNvPr id="14" name="Text 10"/>
          <p:cNvSpPr/>
          <p:nvPr/>
        </p:nvSpPr>
        <p:spPr>
          <a:xfrm>
            <a:off x="1067860" y="2377568"/>
            <a:ext cx="2342457" cy="36576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440" b="1" dirty="0">
                <a:solidFill>
                  <a:srgbClr val="00081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确定优先级的方法</a:t>
            </a:r>
            <a:endParaRPr lang="en-US" sz="1440" dirty="0"/>
          </a:p>
        </p:txBody>
      </p:sp>
      <p:sp>
        <p:nvSpPr>
          <p:cNvPr id="15" name="Text 11"/>
          <p:cNvSpPr/>
          <p:nvPr/>
        </p:nvSpPr>
        <p:spPr>
          <a:xfrm>
            <a:off x="1067860" y="2743328"/>
            <a:ext cx="3103424" cy="813816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2" dirty="0">
                <a:solidFill>
                  <a:srgbClr val="00081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使用艾森豪威尔矩阵等工具，可以帮助我们快速识别并区分任务的优先级，从而更有效地分配时间和资源。</a:t>
            </a:r>
            <a:endParaRPr lang="en-US" sz="1440" dirty="0"/>
          </a:p>
        </p:txBody>
      </p:sp>
      <p:sp>
        <p:nvSpPr>
          <p:cNvPr id="16" name="Text 12"/>
          <p:cNvSpPr/>
          <p:nvPr/>
        </p:nvSpPr>
        <p:spPr>
          <a:xfrm>
            <a:off x="1067860" y="3410840"/>
            <a:ext cx="2342457" cy="36576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440" b="1" dirty="0">
                <a:solidFill>
                  <a:srgbClr val="00081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应用优先级原则的好处</a:t>
            </a:r>
            <a:endParaRPr lang="en-US" sz="1440" dirty="0"/>
          </a:p>
        </p:txBody>
      </p:sp>
      <p:sp>
        <p:nvSpPr>
          <p:cNvPr id="17" name="Text 13"/>
          <p:cNvSpPr/>
          <p:nvPr/>
        </p:nvSpPr>
        <p:spPr>
          <a:xfrm>
            <a:off x="1067860" y="3776600"/>
            <a:ext cx="3103424" cy="813816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2" dirty="0">
                <a:solidFill>
                  <a:srgbClr val="00081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遵循优先级原则可以提高个人生产力，减少压力，使我们能够专注于最重要的任务，提升整体效率。</a:t>
            </a:r>
            <a:endParaRPr lang="en-US" sz="144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283908" y="217665"/>
            <a:ext cx="8475579" cy="512064"/>
          </a:xfrm>
          <a:custGeom>
            <a:avLst/>
            <a:gdLst/>
            <a:ahLst/>
            <a:cxnLst/>
            <a:rect l="l" t="t" r="r" b="b"/>
            <a:pathLst>
              <a:path w="8475579" h="512064">
                <a:moveTo>
                  <a:pt x="0" y="0"/>
                </a:moveTo>
                <a:moveTo>
                  <a:pt x="0" y="0"/>
                </a:moveTo>
                <a:lnTo>
                  <a:pt x="8475579" y="0"/>
                </a:lnTo>
                <a:lnTo>
                  <a:pt x="8475579" y="512064"/>
                </a:lnTo>
                <a:lnTo>
                  <a:pt x="0" y="512064"/>
                </a:lnTo>
                <a:close/>
              </a:path>
            </a:pathLst>
          </a:custGeom>
          <a:solidFill>
            <a:srgbClr val="3F98EE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" name="Text 1"/>
          <p:cNvSpPr/>
          <p:nvPr/>
        </p:nvSpPr>
        <p:spPr>
          <a:xfrm>
            <a:off x="311851" y="217665"/>
            <a:ext cx="7424525" cy="51206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728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目标导向原则</a:t>
            </a:r>
            <a:endParaRPr lang="en-US" sz="1440" dirty="0"/>
          </a:p>
        </p:txBody>
      </p:sp>
      <p:sp>
        <p:nvSpPr>
          <p:cNvPr id="5" name="Text 2"/>
          <p:cNvSpPr/>
          <p:nvPr/>
        </p:nvSpPr>
        <p:spPr>
          <a:xfrm>
            <a:off x="596714" y="1048817"/>
            <a:ext cx="3017520" cy="51206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r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728" b="1" dirty="0">
                <a:solidFill>
                  <a:srgbClr val="3F98E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明确目标的重要性</a:t>
            </a:r>
            <a:endParaRPr lang="en-US" sz="1440" dirty="0"/>
          </a:p>
        </p:txBody>
      </p:sp>
      <p:sp>
        <p:nvSpPr>
          <p:cNvPr id="6" name="Text 3"/>
          <p:cNvSpPr/>
          <p:nvPr/>
        </p:nvSpPr>
        <p:spPr>
          <a:xfrm>
            <a:off x="642434" y="1443838"/>
            <a:ext cx="2971800" cy="841248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en-US" sz="1152" dirty="0">
                <a:solidFill>
                  <a:srgbClr val="00081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在时间管理中，明确目标是首要步骤。它帮助我们确定优先级，避免无效劳动，确保每一分投入都能产生最大价值。</a:t>
            </a:r>
            <a:endParaRPr lang="en-US" sz="1440" dirty="0"/>
          </a:p>
        </p:txBody>
      </p:sp>
      <p:sp>
        <p:nvSpPr>
          <p:cNvPr id="7" name="Text 4"/>
          <p:cNvSpPr/>
          <p:nvPr/>
        </p:nvSpPr>
        <p:spPr>
          <a:xfrm>
            <a:off x="5535727" y="1048839"/>
            <a:ext cx="3017520" cy="51206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728" b="1" dirty="0">
                <a:solidFill>
                  <a:srgbClr val="1B6AB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设定SMART目标</a:t>
            </a:r>
            <a:endParaRPr lang="en-US" sz="1440" dirty="0"/>
          </a:p>
        </p:txBody>
      </p:sp>
      <p:sp>
        <p:nvSpPr>
          <p:cNvPr id="8" name="Text 5"/>
          <p:cNvSpPr/>
          <p:nvPr/>
        </p:nvSpPr>
        <p:spPr>
          <a:xfrm>
            <a:off x="5535727" y="1443838"/>
            <a:ext cx="2971800" cy="841248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just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2" dirty="0">
                <a:solidFill>
                  <a:srgbClr val="00081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SMART原则指导我们设定具体、可衡量、可实现、相关性强且时限明确的目标，为有效时间管理奠定坚实基础。</a:t>
            </a:r>
            <a:endParaRPr lang="en-US" sz="1440" dirty="0"/>
          </a:p>
        </p:txBody>
      </p:sp>
      <p:sp>
        <p:nvSpPr>
          <p:cNvPr id="9" name="Text 6"/>
          <p:cNvSpPr/>
          <p:nvPr/>
        </p:nvSpPr>
        <p:spPr>
          <a:xfrm>
            <a:off x="596714" y="2832811"/>
            <a:ext cx="3017520" cy="51206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r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728" b="1" dirty="0">
                <a:solidFill>
                  <a:srgbClr val="1B6AB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分解目标与任务</a:t>
            </a:r>
            <a:endParaRPr lang="en-US" sz="1440" dirty="0"/>
          </a:p>
        </p:txBody>
      </p:sp>
      <p:sp>
        <p:nvSpPr>
          <p:cNvPr id="10" name="Text 7"/>
          <p:cNvSpPr/>
          <p:nvPr/>
        </p:nvSpPr>
        <p:spPr>
          <a:xfrm>
            <a:off x="642434" y="3202229"/>
            <a:ext cx="2971800" cy="841248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2" dirty="0">
                <a:solidFill>
                  <a:srgbClr val="00081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将大目标细化为小任务，不仅使目标更易实现，还能提高执行力，通过逐步完成小任务积累成就感，驱动持续进步。</a:t>
            </a:r>
            <a:endParaRPr lang="en-US" sz="1440" dirty="0"/>
          </a:p>
        </p:txBody>
      </p:sp>
      <p:sp>
        <p:nvSpPr>
          <p:cNvPr id="11" name="Text 8"/>
          <p:cNvSpPr/>
          <p:nvPr/>
        </p:nvSpPr>
        <p:spPr>
          <a:xfrm>
            <a:off x="5535727" y="2832811"/>
            <a:ext cx="3017520" cy="51206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728" b="1" dirty="0">
                <a:solidFill>
                  <a:srgbClr val="3F98E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定期审视与调整</a:t>
            </a:r>
            <a:endParaRPr lang="en-US" sz="1440" dirty="0"/>
          </a:p>
        </p:txBody>
      </p:sp>
      <p:sp>
        <p:nvSpPr>
          <p:cNvPr id="12" name="Text 9"/>
          <p:cNvSpPr/>
          <p:nvPr/>
        </p:nvSpPr>
        <p:spPr>
          <a:xfrm>
            <a:off x="5535727" y="3202229"/>
            <a:ext cx="2971800" cy="841248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just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2" dirty="0">
                <a:solidFill>
                  <a:srgbClr val="00081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定期回顾目标进展，根据实际情况灵活调整策略，确保目标始终符合个人发展需求和外部环境变化，保持高效前进。</a:t>
            </a:r>
            <a:endParaRPr lang="en-US" sz="1440" dirty="0"/>
          </a:p>
        </p:txBody>
      </p:sp>
      <p:pic>
        <p:nvPicPr>
          <p:cNvPr id="1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4630" y="1746058"/>
            <a:ext cx="869990" cy="869990"/>
          </a:xfrm>
          <a:prstGeom prst="rect">
            <a:avLst/>
          </a:prstGeom>
        </p:spPr>
      </p:pic>
      <p:pic>
        <p:nvPicPr>
          <p:cNvPr id="1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4594139" y="1746058"/>
            <a:ext cx="869990" cy="869990"/>
          </a:xfrm>
          <a:prstGeom prst="rect">
            <a:avLst/>
          </a:prstGeom>
        </p:spPr>
      </p:pic>
      <p:pic>
        <p:nvPicPr>
          <p:cNvPr id="15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V="1">
            <a:off x="3679871" y="2661110"/>
            <a:ext cx="869990" cy="869990"/>
          </a:xfrm>
          <a:prstGeom prst="rect">
            <a:avLst/>
          </a:prstGeom>
        </p:spPr>
      </p:pic>
      <p:pic>
        <p:nvPicPr>
          <p:cNvPr id="16" name="Image 3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 flipV="1">
            <a:off x="4579380" y="2661110"/>
            <a:ext cx="869990" cy="869990"/>
          </a:xfrm>
          <a:prstGeom prst="rect">
            <a:avLst/>
          </a:prstGeom>
        </p:spPr>
      </p:pic>
      <p:pic>
        <p:nvPicPr>
          <p:cNvPr id="17" name="Image 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70331" y="1992478"/>
            <a:ext cx="318588" cy="318588"/>
          </a:xfrm>
          <a:prstGeom prst="rect">
            <a:avLst/>
          </a:prstGeom>
        </p:spPr>
      </p:pic>
      <p:pic>
        <p:nvPicPr>
          <p:cNvPr id="18" name="Image 5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58276" y="1992777"/>
            <a:ext cx="341716" cy="317529"/>
          </a:xfrm>
          <a:prstGeom prst="rect">
            <a:avLst/>
          </a:prstGeom>
        </p:spPr>
      </p:pic>
      <p:pic>
        <p:nvPicPr>
          <p:cNvPr id="19" name="Image 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64568" y="2954564"/>
            <a:ext cx="307853" cy="279470"/>
          </a:xfrm>
          <a:prstGeom prst="rect">
            <a:avLst/>
          </a:prstGeom>
        </p:spPr>
      </p:pic>
      <p:pic>
        <p:nvPicPr>
          <p:cNvPr id="20" name="Image 7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29971" y="2864254"/>
            <a:ext cx="380038" cy="380038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283908" y="217665"/>
            <a:ext cx="8475579" cy="512064"/>
          </a:xfrm>
          <a:custGeom>
            <a:avLst/>
            <a:gdLst/>
            <a:ahLst/>
            <a:cxnLst/>
            <a:rect l="l" t="t" r="r" b="b"/>
            <a:pathLst>
              <a:path w="8475579" h="512064">
                <a:moveTo>
                  <a:pt x="0" y="0"/>
                </a:moveTo>
                <a:moveTo>
                  <a:pt x="0" y="0"/>
                </a:moveTo>
                <a:lnTo>
                  <a:pt x="8475579" y="0"/>
                </a:lnTo>
                <a:lnTo>
                  <a:pt x="8475579" y="512064"/>
                </a:lnTo>
                <a:lnTo>
                  <a:pt x="0" y="512064"/>
                </a:lnTo>
                <a:close/>
              </a:path>
            </a:pathLst>
          </a:custGeom>
          <a:solidFill>
            <a:srgbClr val="3F98EE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" name="Text 1"/>
          <p:cNvSpPr/>
          <p:nvPr/>
        </p:nvSpPr>
        <p:spPr>
          <a:xfrm>
            <a:off x="311851" y="217665"/>
            <a:ext cx="7424525" cy="51206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728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灵活性原则</a:t>
            </a:r>
            <a:endParaRPr lang="en-US" sz="1440" dirty="0"/>
          </a:p>
        </p:txBody>
      </p:sp>
      <p:pic>
        <p:nvPicPr>
          <p:cNvPr id="5" name="Image 0" descr="https://sgw-dx.xf-yun.com/api/v1/sparkdesk/_19052329831_pKxSgr1732469938250-09039228063584401.png?authorization=c2ltcGxlLWp3dCBhaz1zcGFya2Rlc2s4MDAwMDAwMDAwMDE7ZXhwPTMzMDkyNjk5Mzg7YWxnbz1obWFjLXNoYTI1NjtzaWc9YWhXT3VPTUdMNHBUZzZHaGlkZGdYK2JGZDFuT0hyRVBEV3lXZGNPN1M5WT0=&amp;x_location=7YfmxI7B7uKO7jlRxIftd60XeLD="/>
          <p:cNvPicPr>
            <a:picLocks noChangeAspect="1"/>
          </p:cNvPicPr>
          <p:nvPr/>
        </p:nvPicPr>
        <p:blipFill>
          <a:blip r:embed="rId3"/>
          <a:srcRect l="24812" t="10078" b="12403"/>
          <a:stretch/>
        </p:blipFill>
        <p:spPr>
          <a:xfrm>
            <a:off x="537752" y="696350"/>
            <a:ext cx="3959211" cy="3634897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4397118" y="696350"/>
            <a:ext cx="2342457" cy="36576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just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440" b="1" dirty="0">
                <a:solidFill>
                  <a:srgbClr val="00081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灵活调整计划</a:t>
            </a:r>
            <a:endParaRPr lang="en-US" sz="1440" dirty="0"/>
          </a:p>
        </p:txBody>
      </p:sp>
      <p:sp>
        <p:nvSpPr>
          <p:cNvPr id="7" name="Text 3"/>
          <p:cNvSpPr/>
          <p:nvPr/>
        </p:nvSpPr>
        <p:spPr>
          <a:xfrm>
            <a:off x="4407491" y="927300"/>
            <a:ext cx="4039851" cy="813816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just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2" dirty="0">
                <a:solidFill>
                  <a:srgbClr val="969EA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面对变化多端的大学生活，学会灵活调整时间管理计划至关重要。适时调整学习与休息的比例，以适应不同的学习压力和生活节奏。</a:t>
            </a:r>
            <a:endParaRPr lang="en-US" sz="1440" dirty="0"/>
          </a:p>
        </p:txBody>
      </p:sp>
      <p:sp>
        <p:nvSpPr>
          <p:cNvPr id="8" name="Text 4"/>
          <p:cNvSpPr/>
          <p:nvPr/>
        </p:nvSpPr>
        <p:spPr>
          <a:xfrm>
            <a:off x="4397118" y="1716780"/>
            <a:ext cx="2342457" cy="36576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just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440" b="1" dirty="0">
                <a:solidFill>
                  <a:srgbClr val="00081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优先级排序</a:t>
            </a:r>
            <a:endParaRPr lang="en-US" sz="1440" dirty="0"/>
          </a:p>
        </p:txBody>
      </p:sp>
      <p:sp>
        <p:nvSpPr>
          <p:cNvPr id="9" name="Text 5"/>
          <p:cNvSpPr/>
          <p:nvPr/>
        </p:nvSpPr>
        <p:spPr>
          <a:xfrm>
            <a:off x="4407491" y="1948586"/>
            <a:ext cx="4039819" cy="813816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just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2" dirty="0">
                <a:solidFill>
                  <a:srgbClr val="969EA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确定任务的优先级是有效时间管理的关键。大学生应学会区分紧急与重要的任务，优先处理对学业和个人发展影响最大的事项。</a:t>
            </a:r>
            <a:endParaRPr lang="en-US" sz="1440" dirty="0"/>
          </a:p>
        </p:txBody>
      </p:sp>
      <p:sp>
        <p:nvSpPr>
          <p:cNvPr id="10" name="Text 6"/>
          <p:cNvSpPr/>
          <p:nvPr/>
        </p:nvSpPr>
        <p:spPr>
          <a:xfrm>
            <a:off x="4397118" y="2737210"/>
            <a:ext cx="2342457" cy="36576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just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440" b="1" dirty="0">
                <a:solidFill>
                  <a:srgbClr val="00081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应对突发情况</a:t>
            </a:r>
            <a:endParaRPr lang="en-US" sz="1440" dirty="0"/>
          </a:p>
        </p:txBody>
      </p:sp>
      <p:sp>
        <p:nvSpPr>
          <p:cNvPr id="11" name="Text 7"/>
          <p:cNvSpPr/>
          <p:nvPr/>
        </p:nvSpPr>
        <p:spPr>
          <a:xfrm>
            <a:off x="4407491" y="2969971"/>
            <a:ext cx="4039819" cy="60350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just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2" dirty="0">
                <a:solidFill>
                  <a:srgbClr val="969EA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生活中总会遇到意外情况，保持时间管理的灵活性意味着能够迅速适应并重新规划日程，确保重要目标不受影响。</a:t>
            </a:r>
            <a:endParaRPr lang="en-US" sz="1440" dirty="0"/>
          </a:p>
        </p:txBody>
      </p:sp>
      <p:sp>
        <p:nvSpPr>
          <p:cNvPr id="12" name="Text 8"/>
          <p:cNvSpPr/>
          <p:nvPr/>
        </p:nvSpPr>
        <p:spPr>
          <a:xfrm>
            <a:off x="4397118" y="3757640"/>
            <a:ext cx="2342457" cy="36576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just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440" b="1" dirty="0">
                <a:solidFill>
                  <a:srgbClr val="00081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利用碎片时间</a:t>
            </a:r>
            <a:endParaRPr lang="en-US" sz="1440" dirty="0"/>
          </a:p>
        </p:txBody>
      </p:sp>
      <p:sp>
        <p:nvSpPr>
          <p:cNvPr id="13" name="Text 9"/>
          <p:cNvSpPr/>
          <p:nvPr/>
        </p:nvSpPr>
        <p:spPr>
          <a:xfrm>
            <a:off x="4397350" y="3991356"/>
            <a:ext cx="4039819" cy="813816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just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2" dirty="0">
                <a:solidFill>
                  <a:srgbClr val="969EA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在紧凑的学习生活中，合理利用碎片时间进行短暂休息或完成小任务，可以提高效率，同时避免长时间工作带来的疲劳。</a:t>
            </a:r>
            <a:endParaRPr lang="en-US" sz="144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609825" y="1638224"/>
            <a:ext cx="2055328" cy="1307592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5904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03</a:t>
            </a:r>
            <a:endParaRPr lang="en-US" sz="1440" dirty="0"/>
          </a:p>
        </p:txBody>
      </p:sp>
      <p:sp>
        <p:nvSpPr>
          <p:cNvPr id="4" name="Text 1"/>
          <p:cNvSpPr/>
          <p:nvPr/>
        </p:nvSpPr>
        <p:spPr>
          <a:xfrm>
            <a:off x="898159" y="2803469"/>
            <a:ext cx="5547400" cy="73152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288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时间管理的方法</a:t>
            </a:r>
            <a:endParaRPr lang="en-US" sz="144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283908" y="217665"/>
            <a:ext cx="8475579" cy="512064"/>
          </a:xfrm>
          <a:custGeom>
            <a:avLst/>
            <a:gdLst/>
            <a:ahLst/>
            <a:cxnLst/>
            <a:rect l="l" t="t" r="r" b="b"/>
            <a:pathLst>
              <a:path w="8475579" h="512064">
                <a:moveTo>
                  <a:pt x="0" y="0"/>
                </a:moveTo>
                <a:moveTo>
                  <a:pt x="0" y="0"/>
                </a:moveTo>
                <a:lnTo>
                  <a:pt x="8475579" y="0"/>
                </a:lnTo>
                <a:lnTo>
                  <a:pt x="8475579" y="512064"/>
                </a:lnTo>
                <a:lnTo>
                  <a:pt x="0" y="512064"/>
                </a:lnTo>
                <a:close/>
              </a:path>
            </a:pathLst>
          </a:custGeom>
          <a:solidFill>
            <a:srgbClr val="3F98EE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" name="Text 1"/>
          <p:cNvSpPr/>
          <p:nvPr/>
        </p:nvSpPr>
        <p:spPr>
          <a:xfrm>
            <a:off x="311851" y="217665"/>
            <a:ext cx="7424525" cy="51206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728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制定计划</a:t>
            </a:r>
            <a:endParaRPr lang="en-US" sz="1440" dirty="0"/>
          </a:p>
        </p:txBody>
      </p:sp>
      <p:sp>
        <p:nvSpPr>
          <p:cNvPr id="5" name="Shape 2"/>
          <p:cNvSpPr/>
          <p:nvPr/>
        </p:nvSpPr>
        <p:spPr>
          <a:xfrm>
            <a:off x="1007366" y="3594704"/>
            <a:ext cx="3299220" cy="217425"/>
          </a:xfrm>
          <a:custGeom>
            <a:avLst/>
            <a:gdLst/>
            <a:ahLst/>
            <a:cxnLst/>
            <a:rect l="l" t="t" r="r" b="b"/>
            <a:pathLst>
              <a:path w="3299220" h="217425">
                <a:moveTo>
                  <a:pt x="0" y="0"/>
                </a:moveTo>
                <a:moveTo>
                  <a:pt x="0" y="0"/>
                </a:moveTo>
                <a:lnTo>
                  <a:pt x="3299220" y="0"/>
                </a:lnTo>
                <a:lnTo>
                  <a:pt x="3299220" y="217425"/>
                </a:lnTo>
                <a:lnTo>
                  <a:pt x="0" y="217425"/>
                </a:lnTo>
                <a:close/>
              </a:path>
            </a:pathLst>
          </a:custGeom>
          <a:solidFill>
            <a:srgbClr val="F0F0F0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6" name="Shape 3"/>
          <p:cNvSpPr/>
          <p:nvPr/>
        </p:nvSpPr>
        <p:spPr>
          <a:xfrm rot="-5400000">
            <a:off x="610709" y="2217701"/>
            <a:ext cx="2402193" cy="351813"/>
          </a:xfrm>
          <a:custGeom>
            <a:avLst/>
            <a:gdLst/>
            <a:ahLst/>
            <a:cxnLst/>
            <a:rect l="l" t="t" r="r" b="b"/>
            <a:pathLst>
              <a:path w="2402193" h="351813">
                <a:moveTo>
                  <a:pt x="0" y="0"/>
                </a:moveTo>
                <a:moveTo>
                  <a:pt x="0" y="0"/>
                </a:moveTo>
                <a:lnTo>
                  <a:pt x="2402193" y="0"/>
                </a:lnTo>
                <a:lnTo>
                  <a:pt x="2402193" y="351813"/>
                </a:lnTo>
                <a:lnTo>
                  <a:pt x="0" y="351813"/>
                </a:lnTo>
                <a:close/>
              </a:path>
            </a:pathLst>
          </a:custGeom>
          <a:solidFill>
            <a:srgbClr val="3F98EE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7" name="Shape 4"/>
          <p:cNvSpPr/>
          <p:nvPr/>
        </p:nvSpPr>
        <p:spPr>
          <a:xfrm rot="-5400000">
            <a:off x="3002874" y="2919523"/>
            <a:ext cx="998549" cy="351813"/>
          </a:xfrm>
          <a:custGeom>
            <a:avLst/>
            <a:gdLst/>
            <a:ahLst/>
            <a:cxnLst/>
            <a:rect l="l" t="t" r="r" b="b"/>
            <a:pathLst>
              <a:path w="998549" h="351813">
                <a:moveTo>
                  <a:pt x="0" y="0"/>
                </a:moveTo>
                <a:moveTo>
                  <a:pt x="0" y="0"/>
                </a:moveTo>
                <a:lnTo>
                  <a:pt x="998549" y="0"/>
                </a:lnTo>
                <a:lnTo>
                  <a:pt x="998549" y="351813"/>
                </a:lnTo>
                <a:lnTo>
                  <a:pt x="0" y="351813"/>
                </a:lnTo>
                <a:close/>
              </a:path>
            </a:pathLst>
          </a:custGeom>
          <a:solidFill>
            <a:srgbClr val="3F98EE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8" name="Shape 5"/>
          <p:cNvSpPr/>
          <p:nvPr/>
        </p:nvSpPr>
        <p:spPr>
          <a:xfrm rot="-5400000">
            <a:off x="1901480" y="2663302"/>
            <a:ext cx="1510992" cy="351813"/>
          </a:xfrm>
          <a:custGeom>
            <a:avLst/>
            <a:gdLst/>
            <a:ahLst/>
            <a:cxnLst/>
            <a:rect l="l" t="t" r="r" b="b"/>
            <a:pathLst>
              <a:path w="1510992" h="351813">
                <a:moveTo>
                  <a:pt x="0" y="0"/>
                </a:moveTo>
                <a:moveTo>
                  <a:pt x="0" y="0"/>
                </a:moveTo>
                <a:lnTo>
                  <a:pt x="1510992" y="0"/>
                </a:lnTo>
                <a:lnTo>
                  <a:pt x="1510992" y="351813"/>
                </a:lnTo>
                <a:lnTo>
                  <a:pt x="0" y="351813"/>
                </a:lnTo>
                <a:close/>
              </a:path>
            </a:pathLst>
          </a:custGeom>
          <a:solidFill>
            <a:srgbClr val="1B6AB6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9" name="Text 6"/>
          <p:cNvSpPr/>
          <p:nvPr/>
        </p:nvSpPr>
        <p:spPr>
          <a:xfrm>
            <a:off x="1852538" y="3812129"/>
            <a:ext cx="1608878" cy="402336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440" b="1" dirty="0">
                <a:solidFill>
                  <a:srgbClr val="00081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计划的重要性</a:t>
            </a:r>
            <a:endParaRPr lang="en-US" sz="1440" dirty="0"/>
          </a:p>
        </p:txBody>
      </p:sp>
      <p:sp>
        <p:nvSpPr>
          <p:cNvPr id="10" name="Shape 7"/>
          <p:cNvSpPr/>
          <p:nvPr/>
        </p:nvSpPr>
        <p:spPr>
          <a:xfrm>
            <a:off x="4790437" y="1162502"/>
            <a:ext cx="512064" cy="512064"/>
          </a:xfrm>
          <a:custGeom>
            <a:avLst/>
            <a:gdLst/>
            <a:ahLst/>
            <a:cxnLst/>
            <a:rect l="l" t="t" r="r" b="b"/>
            <a:pathLst>
              <a:path w="512064" h="512064">
                <a:moveTo>
                  <a:pt x="256032" y="0"/>
                </a:moveTo>
                <a:moveTo>
                  <a:pt x="256032" y="0"/>
                </a:moveTo>
                <a:cubicBezTo>
                  <a:pt x="397340" y="0"/>
                  <a:pt x="512064" y="114724"/>
                  <a:pt x="512064" y="256032"/>
                </a:cubicBezTo>
                <a:cubicBezTo>
                  <a:pt x="512064" y="397340"/>
                  <a:pt x="397340" y="512064"/>
                  <a:pt x="256032" y="512064"/>
                </a:cubicBezTo>
                <a:cubicBezTo>
                  <a:pt x="114724" y="512064"/>
                  <a:pt x="0" y="397340"/>
                  <a:pt x="0" y="256032"/>
                </a:cubicBezTo>
                <a:cubicBezTo>
                  <a:pt x="0" y="114724"/>
                  <a:pt x="114724" y="0"/>
                  <a:pt x="256032" y="0"/>
                </a:cubicBezTo>
                <a:close/>
              </a:path>
            </a:pathLst>
          </a:custGeom>
          <a:solidFill>
            <a:srgbClr val="3F98EE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1" name="Text 8"/>
          <p:cNvSpPr/>
          <p:nvPr/>
        </p:nvSpPr>
        <p:spPr>
          <a:xfrm>
            <a:off x="4735657" y="1226510"/>
            <a:ext cx="621625" cy="384048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728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01</a:t>
            </a:r>
            <a:endParaRPr lang="en-US" sz="1440" dirty="0"/>
          </a:p>
        </p:txBody>
      </p:sp>
      <p:sp>
        <p:nvSpPr>
          <p:cNvPr id="12" name="Text 9"/>
          <p:cNvSpPr/>
          <p:nvPr/>
        </p:nvSpPr>
        <p:spPr>
          <a:xfrm>
            <a:off x="5557628" y="888182"/>
            <a:ext cx="2836313" cy="106070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2" dirty="0">
                <a:solidFill>
                  <a:srgbClr val="00081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制定计划是时间管理的关键，它能帮助我们明确目标，合理分配时间，提高效率。大学生应学会制定并执行计划，以更好地管理学习和生活。</a:t>
            </a:r>
            <a:endParaRPr lang="en-US" sz="1440" dirty="0"/>
          </a:p>
        </p:txBody>
      </p:sp>
      <p:sp>
        <p:nvSpPr>
          <p:cNvPr id="13" name="Shape 10"/>
          <p:cNvSpPr/>
          <p:nvPr/>
        </p:nvSpPr>
        <p:spPr>
          <a:xfrm>
            <a:off x="4790437" y="2359243"/>
            <a:ext cx="512064" cy="512064"/>
          </a:xfrm>
          <a:custGeom>
            <a:avLst/>
            <a:gdLst/>
            <a:ahLst/>
            <a:cxnLst/>
            <a:rect l="l" t="t" r="r" b="b"/>
            <a:pathLst>
              <a:path w="512064" h="512064">
                <a:moveTo>
                  <a:pt x="256032" y="0"/>
                </a:moveTo>
                <a:moveTo>
                  <a:pt x="256032" y="0"/>
                </a:moveTo>
                <a:cubicBezTo>
                  <a:pt x="397340" y="0"/>
                  <a:pt x="512064" y="114724"/>
                  <a:pt x="512064" y="256032"/>
                </a:cubicBezTo>
                <a:cubicBezTo>
                  <a:pt x="512064" y="397340"/>
                  <a:pt x="397340" y="512064"/>
                  <a:pt x="256032" y="512064"/>
                </a:cubicBezTo>
                <a:cubicBezTo>
                  <a:pt x="114724" y="512064"/>
                  <a:pt x="0" y="397340"/>
                  <a:pt x="0" y="256032"/>
                </a:cubicBezTo>
                <a:cubicBezTo>
                  <a:pt x="0" y="114724"/>
                  <a:pt x="114724" y="0"/>
                  <a:pt x="256032" y="0"/>
                </a:cubicBezTo>
                <a:close/>
              </a:path>
            </a:pathLst>
          </a:custGeom>
          <a:solidFill>
            <a:srgbClr val="1B6AB6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4" name="Text 11"/>
          <p:cNvSpPr/>
          <p:nvPr/>
        </p:nvSpPr>
        <p:spPr>
          <a:xfrm>
            <a:off x="4735657" y="2423251"/>
            <a:ext cx="621625" cy="384048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728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02</a:t>
            </a:r>
            <a:endParaRPr lang="en-US" sz="1440" dirty="0"/>
          </a:p>
        </p:txBody>
      </p:sp>
      <p:sp>
        <p:nvSpPr>
          <p:cNvPr id="15" name="Text 12"/>
          <p:cNvSpPr/>
          <p:nvPr/>
        </p:nvSpPr>
        <p:spPr>
          <a:xfrm>
            <a:off x="5557628" y="2084923"/>
            <a:ext cx="2836313" cy="106070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2" dirty="0">
                <a:solidFill>
                  <a:srgbClr val="00081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制定有效计划需明确目标、设定优先级、合理分配时间和资源。大学生应根据个人情况和需求，制定适合自己的学习和发展计划。</a:t>
            </a:r>
            <a:endParaRPr lang="en-US" sz="1440" dirty="0"/>
          </a:p>
        </p:txBody>
      </p:sp>
      <p:sp>
        <p:nvSpPr>
          <p:cNvPr id="16" name="Shape 13"/>
          <p:cNvSpPr/>
          <p:nvPr/>
        </p:nvSpPr>
        <p:spPr>
          <a:xfrm>
            <a:off x="4790437" y="3555985"/>
            <a:ext cx="512064" cy="512064"/>
          </a:xfrm>
          <a:custGeom>
            <a:avLst/>
            <a:gdLst/>
            <a:ahLst/>
            <a:cxnLst/>
            <a:rect l="l" t="t" r="r" b="b"/>
            <a:pathLst>
              <a:path w="512064" h="512064">
                <a:moveTo>
                  <a:pt x="256032" y="0"/>
                </a:moveTo>
                <a:moveTo>
                  <a:pt x="256032" y="0"/>
                </a:moveTo>
                <a:cubicBezTo>
                  <a:pt x="397340" y="0"/>
                  <a:pt x="512064" y="114724"/>
                  <a:pt x="512064" y="256032"/>
                </a:cubicBezTo>
                <a:cubicBezTo>
                  <a:pt x="512064" y="397340"/>
                  <a:pt x="397340" y="512064"/>
                  <a:pt x="256032" y="512064"/>
                </a:cubicBezTo>
                <a:cubicBezTo>
                  <a:pt x="114724" y="512064"/>
                  <a:pt x="0" y="397340"/>
                  <a:pt x="0" y="256032"/>
                </a:cubicBezTo>
                <a:cubicBezTo>
                  <a:pt x="0" y="114724"/>
                  <a:pt x="114724" y="0"/>
                  <a:pt x="256032" y="0"/>
                </a:cubicBezTo>
                <a:close/>
              </a:path>
            </a:pathLst>
          </a:custGeom>
          <a:solidFill>
            <a:srgbClr val="3F98EE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7" name="Text 14"/>
          <p:cNvSpPr/>
          <p:nvPr/>
        </p:nvSpPr>
        <p:spPr>
          <a:xfrm>
            <a:off x="4735657" y="3619993"/>
            <a:ext cx="621625" cy="384048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728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03</a:t>
            </a:r>
            <a:endParaRPr lang="en-US" sz="1440" dirty="0"/>
          </a:p>
        </p:txBody>
      </p:sp>
      <p:sp>
        <p:nvSpPr>
          <p:cNvPr id="18" name="Text 15"/>
          <p:cNvSpPr/>
          <p:nvPr/>
        </p:nvSpPr>
        <p:spPr>
          <a:xfrm>
            <a:off x="5557628" y="3281665"/>
            <a:ext cx="2836313" cy="841248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2" dirty="0">
                <a:solidFill>
                  <a:srgbClr val="00081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制定计划后，关键在于执行。同时，要根据实际进展和变化，及时调整计划，确保其始终符合目标和需求。</a:t>
            </a:r>
            <a:endParaRPr lang="en-US" sz="144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283908" y="217665"/>
            <a:ext cx="8475579" cy="512064"/>
          </a:xfrm>
          <a:custGeom>
            <a:avLst/>
            <a:gdLst/>
            <a:ahLst/>
            <a:cxnLst/>
            <a:rect l="l" t="t" r="r" b="b"/>
            <a:pathLst>
              <a:path w="8475579" h="512064">
                <a:moveTo>
                  <a:pt x="0" y="0"/>
                </a:moveTo>
                <a:moveTo>
                  <a:pt x="0" y="0"/>
                </a:moveTo>
                <a:lnTo>
                  <a:pt x="8475579" y="0"/>
                </a:lnTo>
                <a:lnTo>
                  <a:pt x="8475579" y="512064"/>
                </a:lnTo>
                <a:lnTo>
                  <a:pt x="0" y="512064"/>
                </a:lnTo>
                <a:close/>
              </a:path>
            </a:pathLst>
          </a:custGeom>
          <a:solidFill>
            <a:srgbClr val="3F98EE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" name="Text 1"/>
          <p:cNvSpPr/>
          <p:nvPr/>
        </p:nvSpPr>
        <p:spPr>
          <a:xfrm>
            <a:off x="311851" y="217665"/>
            <a:ext cx="7424525" cy="51206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728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设定目标</a:t>
            </a:r>
            <a:endParaRPr lang="en-US" sz="1440" dirty="0"/>
          </a:p>
        </p:txBody>
      </p:sp>
      <p:pic>
        <p:nvPicPr>
          <p:cNvPr id="5" name="Image 0" descr="https://sgw-dx.xf-yun.com/api/v1/sparkdesk/_1737302174677-07881364841054819.png?authorization=c2ltcGxlLWp3dCBhaz1zcGFya2Rlc2s4MDAwMDAwMDAwMDE7ZXhwPTMzMTQxMDIxNzQ7YWxnbz1obWFjLXNoYTI1NjtzaWc9MGdSVG5NUENjajI2N0w5WTlrRjRZTktoRVFSL0t5YVVzZkEvYUZlRTFsYz0=&amp;x_location=7YfmxI7B7uKO7jlRxIftd60beLD=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7042" y="3689988"/>
            <a:ext cx="6448661" cy="889278"/>
          </a:xfrm>
          <a:prstGeom prst="rect">
            <a:avLst/>
          </a:prstGeom>
        </p:spPr>
      </p:pic>
      <p:pic>
        <p:nvPicPr>
          <p:cNvPr id="6" name="Image 1" descr="https://sgw-dx.xf-yun.com/api/v1/sparkdesk/_1737301850209-06173214142791998.png?authorization=c2ltcGxlLWp3dCBhaz1zcGFya2Rlc2s4MDAwMDAwMDAwMDE7ZXhwPTMzMTQxMDE4NTA7YWxnbz1obWFjLXNoYTI1NjtzaWc9RndERnZPYlNhYUxtYmZHSmZQSzFQRjZXMlVGV0lIVEZ2UmZxOG5jaG9Pdz0=&amp;x_location=7YfmxI7B7uKO7jlRxIftd60beLD=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5486" y="951262"/>
            <a:ext cx="5853028" cy="3785030"/>
          </a:xfrm>
          <a:prstGeom prst="rect">
            <a:avLst/>
          </a:prstGeom>
        </p:spPr>
      </p:pic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31838" y="1177603"/>
            <a:ext cx="365760" cy="365760"/>
          </a:xfrm>
          <a:prstGeom prst="rect">
            <a:avLst/>
          </a:prstGeom>
        </p:spPr>
      </p:pic>
      <p:pic>
        <p:nvPicPr>
          <p:cNvPr id="8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84751" y="2571750"/>
            <a:ext cx="365760" cy="365760"/>
          </a:xfrm>
          <a:prstGeom prst="rect">
            <a:avLst/>
          </a:prstGeom>
        </p:spPr>
      </p:pic>
      <p:pic>
        <p:nvPicPr>
          <p:cNvPr id="9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09238" y="2061152"/>
            <a:ext cx="365760" cy="365760"/>
          </a:xfrm>
          <a:prstGeom prst="rect">
            <a:avLst/>
          </a:prstGeom>
        </p:spPr>
      </p:pic>
      <p:pic>
        <p:nvPicPr>
          <p:cNvPr id="10" name="Image 5" descr="https://sgw-dx.xf-yun.com/api/v1/sparkdesk/_1737302402849-018427682284354008.png?authorization=c2ltcGxlLWp3dCBhaz1zcGFya2Rlc2s4MDAwMDAwMDAwMDE7ZXhwPTMzMTQxMDI0MDI7YWxnbz1obWFjLXNoYTI1NjtzaWc9Wm9IVkV2TXY3bnUrT3F5VWhBTXFOZ0FSQnhFM2c4bjQxN3h5d01lZzR1ST0=&amp;x_location=7YfmxI7B7uKO7jlRxIftd60beLD=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18633" y="1888950"/>
            <a:ext cx="2499661" cy="1801038"/>
          </a:xfrm>
          <a:prstGeom prst="rect">
            <a:avLst/>
          </a:prstGeom>
        </p:spPr>
      </p:pic>
      <p:sp>
        <p:nvSpPr>
          <p:cNvPr id="11" name="Text 2"/>
          <p:cNvSpPr/>
          <p:nvPr/>
        </p:nvSpPr>
        <p:spPr>
          <a:xfrm>
            <a:off x="2713550" y="1177603"/>
            <a:ext cx="417166" cy="36576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44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01</a:t>
            </a:r>
            <a:endParaRPr lang="en-US" sz="1440" dirty="0"/>
          </a:p>
        </p:txBody>
      </p:sp>
      <p:sp>
        <p:nvSpPr>
          <p:cNvPr id="12" name="Text 3"/>
          <p:cNvSpPr/>
          <p:nvPr/>
        </p:nvSpPr>
        <p:spPr>
          <a:xfrm>
            <a:off x="2357319" y="2562606"/>
            <a:ext cx="417166" cy="36576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44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03</a:t>
            </a:r>
            <a:endParaRPr lang="en-US" sz="1440" dirty="0"/>
          </a:p>
        </p:txBody>
      </p:sp>
      <p:sp>
        <p:nvSpPr>
          <p:cNvPr id="13" name="Text 4"/>
          <p:cNvSpPr/>
          <p:nvPr/>
        </p:nvSpPr>
        <p:spPr>
          <a:xfrm>
            <a:off x="6290950" y="2042864"/>
            <a:ext cx="417166" cy="36576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44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02</a:t>
            </a:r>
            <a:endParaRPr lang="en-US" sz="1440" dirty="0"/>
          </a:p>
        </p:txBody>
      </p:sp>
      <p:sp>
        <p:nvSpPr>
          <p:cNvPr id="14" name="Text 5"/>
          <p:cNvSpPr/>
          <p:nvPr/>
        </p:nvSpPr>
        <p:spPr>
          <a:xfrm>
            <a:off x="4359880" y="1761258"/>
            <a:ext cx="417166" cy="36576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440" b="1" dirty="0">
                <a:solidFill>
                  <a:srgbClr val="3F98E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01</a:t>
            </a:r>
            <a:endParaRPr lang="en-US" sz="1440" dirty="0"/>
          </a:p>
        </p:txBody>
      </p:sp>
      <p:sp>
        <p:nvSpPr>
          <p:cNvPr id="15" name="Text 6"/>
          <p:cNvSpPr/>
          <p:nvPr/>
        </p:nvSpPr>
        <p:spPr>
          <a:xfrm>
            <a:off x="4359880" y="2478017"/>
            <a:ext cx="417166" cy="36576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440" b="1" dirty="0">
                <a:solidFill>
                  <a:srgbClr val="3F98E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02</a:t>
            </a:r>
            <a:endParaRPr lang="en-US" sz="1440" dirty="0"/>
          </a:p>
        </p:txBody>
      </p:sp>
      <p:sp>
        <p:nvSpPr>
          <p:cNvPr id="16" name="Text 7"/>
          <p:cNvSpPr/>
          <p:nvPr/>
        </p:nvSpPr>
        <p:spPr>
          <a:xfrm>
            <a:off x="4359880" y="3206285"/>
            <a:ext cx="417166" cy="36576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440" b="1" dirty="0">
                <a:solidFill>
                  <a:srgbClr val="3F98E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03</a:t>
            </a:r>
            <a:endParaRPr lang="en-US" sz="1440" dirty="0"/>
          </a:p>
        </p:txBody>
      </p:sp>
      <p:sp>
        <p:nvSpPr>
          <p:cNvPr id="17" name="Text 8"/>
          <p:cNvSpPr/>
          <p:nvPr/>
        </p:nvSpPr>
        <p:spPr>
          <a:xfrm>
            <a:off x="1096684" y="1177603"/>
            <a:ext cx="1635155" cy="54864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440" b="1" dirty="0">
                <a:solidFill>
                  <a:srgbClr val="00081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目标设定的重要性</a:t>
            </a:r>
            <a:endParaRPr lang="en-US" sz="1440" dirty="0"/>
          </a:p>
        </p:txBody>
      </p:sp>
      <p:sp>
        <p:nvSpPr>
          <p:cNvPr id="18" name="Text 9"/>
          <p:cNvSpPr/>
          <p:nvPr/>
        </p:nvSpPr>
        <p:spPr>
          <a:xfrm>
            <a:off x="1027066" y="1642386"/>
            <a:ext cx="2121939" cy="123444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2" dirty="0">
                <a:solidFill>
                  <a:srgbClr val="00081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设定目标是时间管理的关键，它可以帮助我们明确方向，提高效率。大学生应学会设定短期和长期目标，以实现个人成长和发展。</a:t>
            </a:r>
            <a:endParaRPr lang="en-US" sz="1440" dirty="0"/>
          </a:p>
        </p:txBody>
      </p:sp>
      <p:sp>
        <p:nvSpPr>
          <p:cNvPr id="19" name="Text 10"/>
          <p:cNvSpPr/>
          <p:nvPr/>
        </p:nvSpPr>
        <p:spPr>
          <a:xfrm>
            <a:off x="749596" y="2571750"/>
            <a:ext cx="1635155" cy="36576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440" b="1" dirty="0">
                <a:solidFill>
                  <a:srgbClr val="00081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优先级排序</a:t>
            </a:r>
            <a:endParaRPr lang="en-US" sz="1440" dirty="0"/>
          </a:p>
        </p:txBody>
      </p:sp>
      <p:sp>
        <p:nvSpPr>
          <p:cNvPr id="20" name="Text 11"/>
          <p:cNvSpPr/>
          <p:nvPr/>
        </p:nvSpPr>
        <p:spPr>
          <a:xfrm>
            <a:off x="679978" y="3036532"/>
            <a:ext cx="2121939" cy="123444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2" dirty="0">
                <a:solidFill>
                  <a:srgbClr val="00081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在设定目标时，我们需要对任务进行优先级排序。将重要且紧急的任务放在首位，以确保我们能够高效地完成最重要的事情。</a:t>
            </a:r>
            <a:endParaRPr lang="en-US" sz="1440" dirty="0"/>
          </a:p>
        </p:txBody>
      </p:sp>
      <p:sp>
        <p:nvSpPr>
          <p:cNvPr id="21" name="Text 12"/>
          <p:cNvSpPr/>
          <p:nvPr/>
        </p:nvSpPr>
        <p:spPr>
          <a:xfrm>
            <a:off x="6674998" y="2061152"/>
            <a:ext cx="1635155" cy="36576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440" b="1" dirty="0">
                <a:solidFill>
                  <a:srgbClr val="00081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SMART原则</a:t>
            </a:r>
            <a:endParaRPr lang="en-US" sz="1440" dirty="0"/>
          </a:p>
        </p:txBody>
      </p:sp>
      <p:sp>
        <p:nvSpPr>
          <p:cNvPr id="22" name="Text 13"/>
          <p:cNvSpPr/>
          <p:nvPr/>
        </p:nvSpPr>
        <p:spPr>
          <a:xfrm>
            <a:off x="6221332" y="2497132"/>
            <a:ext cx="2121939" cy="1444752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2" dirty="0">
                <a:solidFill>
                  <a:srgbClr val="00081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SMART原则是一种有效的目标设定方法，包括具体、可衡量、可实现、相关和有时间限制五个要素。遵循这一原则，可以帮助我们设定更实际的目标。</a:t>
            </a:r>
            <a:endParaRPr lang="en-US" sz="144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283908" y="217665"/>
            <a:ext cx="8475579" cy="512064"/>
          </a:xfrm>
          <a:custGeom>
            <a:avLst/>
            <a:gdLst/>
            <a:ahLst/>
            <a:cxnLst/>
            <a:rect l="l" t="t" r="r" b="b"/>
            <a:pathLst>
              <a:path w="8475579" h="512064">
                <a:moveTo>
                  <a:pt x="0" y="0"/>
                </a:moveTo>
                <a:moveTo>
                  <a:pt x="0" y="0"/>
                </a:moveTo>
                <a:lnTo>
                  <a:pt x="8475579" y="0"/>
                </a:lnTo>
                <a:lnTo>
                  <a:pt x="8475579" y="512064"/>
                </a:lnTo>
                <a:lnTo>
                  <a:pt x="0" y="512064"/>
                </a:lnTo>
                <a:close/>
              </a:path>
            </a:pathLst>
          </a:custGeom>
          <a:solidFill>
            <a:srgbClr val="3F98EE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" name="Text 1"/>
          <p:cNvSpPr/>
          <p:nvPr/>
        </p:nvSpPr>
        <p:spPr>
          <a:xfrm>
            <a:off x="311851" y="217665"/>
            <a:ext cx="7424525" cy="51206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728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分配任务</a:t>
            </a:r>
            <a:endParaRPr lang="en-US" sz="144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8346" y="1766736"/>
            <a:ext cx="914400" cy="914400"/>
          </a:xfrm>
          <a:prstGeom prst="rect">
            <a:avLst/>
          </a:prstGeom>
        </p:spPr>
      </p:pic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3611254" y="1766736"/>
            <a:ext cx="914400" cy="914400"/>
          </a:xfrm>
          <a:prstGeom prst="rect">
            <a:avLst/>
          </a:prstGeom>
        </p:spPr>
      </p:pic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V="1">
            <a:off x="4618346" y="2681136"/>
            <a:ext cx="914400" cy="914400"/>
          </a:xfrm>
          <a:prstGeom prst="rect">
            <a:avLst/>
          </a:prstGeom>
        </p:spPr>
      </p:pic>
      <p:pic>
        <p:nvPicPr>
          <p:cNvPr id="8" name="Image 3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 flipV="1">
            <a:off x="3611254" y="2681136"/>
            <a:ext cx="914400" cy="914400"/>
          </a:xfrm>
          <a:prstGeom prst="rect">
            <a:avLst/>
          </a:prstGeom>
        </p:spPr>
      </p:pic>
      <p:sp>
        <p:nvSpPr>
          <p:cNvPr id="9" name="Shape 2"/>
          <p:cNvSpPr/>
          <p:nvPr/>
        </p:nvSpPr>
        <p:spPr>
          <a:xfrm>
            <a:off x="4112230" y="2221366"/>
            <a:ext cx="919540" cy="919540"/>
          </a:xfrm>
          <a:custGeom>
            <a:avLst/>
            <a:gdLst/>
            <a:ahLst/>
            <a:cxnLst/>
            <a:rect l="l" t="t" r="r" b="b"/>
            <a:pathLst>
              <a:path w="919540" h="919540">
                <a:moveTo>
                  <a:pt x="459770" y="0"/>
                </a:moveTo>
                <a:moveTo>
                  <a:pt x="459770" y="0"/>
                </a:moveTo>
                <a:cubicBezTo>
                  <a:pt x="713524" y="0"/>
                  <a:pt x="919540" y="206016"/>
                  <a:pt x="919540" y="459770"/>
                </a:cubicBezTo>
                <a:cubicBezTo>
                  <a:pt x="919540" y="713524"/>
                  <a:pt x="713524" y="919540"/>
                  <a:pt x="459770" y="919540"/>
                </a:cubicBezTo>
                <a:cubicBezTo>
                  <a:pt x="206016" y="919540"/>
                  <a:pt x="0" y="713524"/>
                  <a:pt x="0" y="459770"/>
                </a:cubicBezTo>
                <a:cubicBezTo>
                  <a:pt x="0" y="206016"/>
                  <a:pt x="206016" y="0"/>
                  <a:pt x="459770" y="0"/>
                </a:cubicBezTo>
                <a:close/>
              </a:path>
            </a:pathLst>
          </a:custGeom>
          <a:solidFill>
            <a:srgbClr val="FFFFFF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0" name="Text 3"/>
          <p:cNvSpPr/>
          <p:nvPr/>
        </p:nvSpPr>
        <p:spPr>
          <a:xfrm>
            <a:off x="596714" y="1048817"/>
            <a:ext cx="3017520" cy="51206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r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728" b="1" dirty="0">
                <a:solidFill>
                  <a:srgbClr val="3F98E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任务优先级划分</a:t>
            </a:r>
            <a:endParaRPr lang="en-US" sz="1440" dirty="0"/>
          </a:p>
        </p:txBody>
      </p:sp>
      <p:sp>
        <p:nvSpPr>
          <p:cNvPr id="11" name="Text 4"/>
          <p:cNvSpPr/>
          <p:nvPr/>
        </p:nvSpPr>
        <p:spPr>
          <a:xfrm>
            <a:off x="642434" y="1443838"/>
            <a:ext cx="2971800" cy="106070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en-US" sz="1152" dirty="0">
                <a:solidFill>
                  <a:srgbClr val="00081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在时间管理中，合理分配任务的优先级至关重要。大学生应学会区分紧急与重要的任务，优先处理对学业和生活影响最大的事项。</a:t>
            </a:r>
            <a:endParaRPr lang="en-US" sz="1440" dirty="0"/>
          </a:p>
        </p:txBody>
      </p:sp>
      <p:sp>
        <p:nvSpPr>
          <p:cNvPr id="12" name="Text 5"/>
          <p:cNvSpPr/>
          <p:nvPr/>
        </p:nvSpPr>
        <p:spPr>
          <a:xfrm>
            <a:off x="5535727" y="1048839"/>
            <a:ext cx="3017520" cy="51206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728" b="1" dirty="0">
                <a:solidFill>
                  <a:srgbClr val="1B6AB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制定详细计划</a:t>
            </a:r>
            <a:endParaRPr lang="en-US" sz="1440" dirty="0"/>
          </a:p>
        </p:txBody>
      </p:sp>
      <p:sp>
        <p:nvSpPr>
          <p:cNvPr id="13" name="Text 6"/>
          <p:cNvSpPr/>
          <p:nvPr/>
        </p:nvSpPr>
        <p:spPr>
          <a:xfrm>
            <a:off x="5535727" y="1443838"/>
            <a:ext cx="2971800" cy="106070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just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2" dirty="0">
                <a:solidFill>
                  <a:srgbClr val="00081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为有效管理时间，大学生需要制定详尽的任务计划。这包括设定具体的学习目标、活动安排及休息时间，确保每项任务都能得到适当关注。</a:t>
            </a:r>
            <a:endParaRPr lang="en-US" sz="1440" dirty="0"/>
          </a:p>
        </p:txBody>
      </p:sp>
      <p:sp>
        <p:nvSpPr>
          <p:cNvPr id="14" name="Text 7"/>
          <p:cNvSpPr/>
          <p:nvPr/>
        </p:nvSpPr>
        <p:spPr>
          <a:xfrm>
            <a:off x="596714" y="2832811"/>
            <a:ext cx="3017520" cy="51206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r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728" b="1" dirty="0">
                <a:solidFill>
                  <a:srgbClr val="1B6AB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利用技术辅助</a:t>
            </a:r>
            <a:endParaRPr lang="en-US" sz="1440" dirty="0"/>
          </a:p>
        </p:txBody>
      </p:sp>
      <p:sp>
        <p:nvSpPr>
          <p:cNvPr id="15" name="Text 8"/>
          <p:cNvSpPr/>
          <p:nvPr/>
        </p:nvSpPr>
        <p:spPr>
          <a:xfrm>
            <a:off x="642434" y="3202229"/>
            <a:ext cx="2971800" cy="106070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2" dirty="0">
                <a:solidFill>
                  <a:srgbClr val="00081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现代科技提供了多种工具帮助大学生更好地分配任务。使用日历应用、待办事项列表等可以有效追踪任务进度，提高时间利用效率。</a:t>
            </a:r>
            <a:endParaRPr lang="en-US" sz="1440" dirty="0"/>
          </a:p>
        </p:txBody>
      </p:sp>
      <p:sp>
        <p:nvSpPr>
          <p:cNvPr id="16" name="Text 9"/>
          <p:cNvSpPr/>
          <p:nvPr/>
        </p:nvSpPr>
        <p:spPr>
          <a:xfrm>
            <a:off x="5612587" y="2613355"/>
            <a:ext cx="3017520" cy="51206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728" b="1" dirty="0">
                <a:solidFill>
                  <a:srgbClr val="3F98E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避免拖延行为</a:t>
            </a:r>
            <a:endParaRPr lang="en-US" sz="1440" dirty="0"/>
          </a:p>
        </p:txBody>
      </p:sp>
      <p:sp>
        <p:nvSpPr>
          <p:cNvPr id="17" name="Text 10"/>
          <p:cNvSpPr/>
          <p:nvPr/>
        </p:nvSpPr>
        <p:spPr>
          <a:xfrm>
            <a:off x="5535727" y="3202229"/>
            <a:ext cx="2971800" cy="106070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just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2" dirty="0">
                <a:solidFill>
                  <a:srgbClr val="00081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拖延是时间管理的大敌。大学生应培养立即行动的习惯，对于分配的任务尽快开始执行，避免因拖延导致的最后时刻匆忙和压力。</a:t>
            </a:r>
            <a:endParaRPr lang="en-US" sz="144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609825" y="1638224"/>
            <a:ext cx="2055328" cy="1307592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5904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04</a:t>
            </a:r>
            <a:endParaRPr lang="en-US" sz="1440" dirty="0"/>
          </a:p>
        </p:txBody>
      </p:sp>
      <p:sp>
        <p:nvSpPr>
          <p:cNvPr id="4" name="Text 1"/>
          <p:cNvSpPr/>
          <p:nvPr/>
        </p:nvSpPr>
        <p:spPr>
          <a:xfrm>
            <a:off x="898159" y="2803469"/>
            <a:ext cx="5547400" cy="73152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288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时间管理的工具</a:t>
            </a:r>
            <a:endParaRPr lang="en-US" sz="144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283908" y="217665"/>
            <a:ext cx="8475579" cy="512064"/>
          </a:xfrm>
          <a:custGeom>
            <a:avLst/>
            <a:gdLst/>
            <a:ahLst/>
            <a:cxnLst/>
            <a:rect l="l" t="t" r="r" b="b"/>
            <a:pathLst>
              <a:path w="8475579" h="512064">
                <a:moveTo>
                  <a:pt x="0" y="0"/>
                </a:moveTo>
                <a:moveTo>
                  <a:pt x="0" y="0"/>
                </a:moveTo>
                <a:lnTo>
                  <a:pt x="8475579" y="0"/>
                </a:lnTo>
                <a:lnTo>
                  <a:pt x="8475579" y="512064"/>
                </a:lnTo>
                <a:lnTo>
                  <a:pt x="0" y="512064"/>
                </a:lnTo>
                <a:close/>
              </a:path>
            </a:pathLst>
          </a:custGeom>
          <a:solidFill>
            <a:srgbClr val="3F98EE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" name="Text 1"/>
          <p:cNvSpPr/>
          <p:nvPr/>
        </p:nvSpPr>
        <p:spPr>
          <a:xfrm>
            <a:off x="311851" y="217665"/>
            <a:ext cx="7424525" cy="51206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728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日历应用</a:t>
            </a:r>
            <a:endParaRPr lang="en-US" sz="1440" dirty="0"/>
          </a:p>
        </p:txBody>
      </p:sp>
      <p:sp>
        <p:nvSpPr>
          <p:cNvPr id="5" name="Shape 2"/>
          <p:cNvSpPr/>
          <p:nvPr/>
        </p:nvSpPr>
        <p:spPr>
          <a:xfrm>
            <a:off x="4148425" y="2215286"/>
            <a:ext cx="576615" cy="834888"/>
          </a:xfrm>
          <a:custGeom>
            <a:avLst/>
            <a:gdLst/>
            <a:ahLst/>
            <a:cxnLst/>
            <a:rect l="l" t="t" r="r" b="b"/>
            <a:pathLst>
              <a:path w="576615" h="834888">
                <a:moveTo>
                  <a:pt x="576615" y="0"/>
                </a:moveTo>
                <a:moveTo>
                  <a:pt x="576615" y="0"/>
                </a:moveTo>
                <a:lnTo>
                  <a:pt x="0" y="834888"/>
                </a:lnTo>
              </a:path>
            </a:pathLst>
          </a:custGeom>
          <a:noFill/>
          <a:ln w="19050">
            <a:solidFill>
              <a:srgbClr val="3F98EE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" name="Shape 3"/>
          <p:cNvSpPr/>
          <p:nvPr/>
        </p:nvSpPr>
        <p:spPr>
          <a:xfrm>
            <a:off x="4160714" y="1450417"/>
            <a:ext cx="564612" cy="751974"/>
          </a:xfrm>
          <a:custGeom>
            <a:avLst/>
            <a:gdLst/>
            <a:ahLst/>
            <a:cxnLst/>
            <a:rect l="l" t="t" r="r" b="b"/>
            <a:pathLst>
              <a:path w="564612" h="751974">
                <a:moveTo>
                  <a:pt x="0" y="0"/>
                </a:moveTo>
                <a:moveTo>
                  <a:pt x="0" y="0"/>
                </a:moveTo>
                <a:lnTo>
                  <a:pt x="564612" y="751974"/>
                </a:lnTo>
              </a:path>
            </a:pathLst>
          </a:custGeom>
          <a:noFill/>
          <a:ln w="19050">
            <a:solidFill>
              <a:srgbClr val="3F98EE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" name="Shape 4"/>
          <p:cNvSpPr/>
          <p:nvPr/>
        </p:nvSpPr>
        <p:spPr>
          <a:xfrm>
            <a:off x="646624" y="1078530"/>
            <a:ext cx="556517" cy="556517"/>
          </a:xfrm>
          <a:custGeom>
            <a:avLst/>
            <a:gdLst/>
            <a:ahLst/>
            <a:cxnLst/>
            <a:rect l="l" t="t" r="r" b="b"/>
            <a:pathLst>
              <a:path w="556517" h="556517">
                <a:moveTo>
                  <a:pt x="0" y="0"/>
                </a:moveTo>
                <a:moveTo>
                  <a:pt x="0" y="0"/>
                </a:moveTo>
                <a:lnTo>
                  <a:pt x="556517" y="0"/>
                </a:lnTo>
                <a:lnTo>
                  <a:pt x="556517" y="556517"/>
                </a:lnTo>
                <a:lnTo>
                  <a:pt x="0" y="556517"/>
                </a:lnTo>
                <a:close/>
              </a:path>
            </a:pathLst>
          </a:custGeom>
          <a:solidFill>
            <a:srgbClr val="3F98EE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8" name="Shape 5"/>
          <p:cNvSpPr/>
          <p:nvPr/>
        </p:nvSpPr>
        <p:spPr>
          <a:xfrm>
            <a:off x="1203141" y="1359276"/>
            <a:ext cx="2868202" cy="0"/>
          </a:xfrm>
          <a:custGeom>
            <a:avLst/>
            <a:gdLst/>
            <a:ahLst/>
            <a:cxnLst/>
            <a:rect l="l" t="t" r="r" b="b"/>
            <a:pathLst>
              <a:path w="2868202">
                <a:moveTo>
                  <a:pt x="0" y="0"/>
                </a:moveTo>
                <a:moveTo>
                  <a:pt x="0" y="0"/>
                </a:moveTo>
                <a:lnTo>
                  <a:pt x="2868202" y="0"/>
                </a:lnTo>
              </a:path>
            </a:pathLst>
          </a:custGeom>
          <a:noFill/>
          <a:ln w="19050">
            <a:solidFill>
              <a:srgbClr val="3F98EE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" name="Shape 6"/>
          <p:cNvSpPr/>
          <p:nvPr/>
        </p:nvSpPr>
        <p:spPr>
          <a:xfrm>
            <a:off x="4056069" y="1350132"/>
            <a:ext cx="192640" cy="192640"/>
          </a:xfrm>
          <a:custGeom>
            <a:avLst/>
            <a:gdLst/>
            <a:ahLst/>
            <a:cxnLst/>
            <a:rect l="l" t="t" r="r" b="b"/>
            <a:pathLst>
              <a:path w="192640" h="192640">
                <a:moveTo>
                  <a:pt x="0" y="0"/>
                </a:moveTo>
                <a:moveTo>
                  <a:pt x="0" y="0"/>
                </a:moveTo>
                <a:lnTo>
                  <a:pt x="192640" y="0"/>
                </a:lnTo>
                <a:lnTo>
                  <a:pt x="192640" y="192640"/>
                </a:lnTo>
                <a:lnTo>
                  <a:pt x="0" y="192640"/>
                </a:lnTo>
                <a:close/>
              </a:path>
            </a:pathLst>
          </a:custGeom>
          <a:solidFill>
            <a:srgbClr val="3F98EE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0" name="Shape 7"/>
          <p:cNvSpPr/>
          <p:nvPr/>
        </p:nvSpPr>
        <p:spPr>
          <a:xfrm>
            <a:off x="4056069" y="2932872"/>
            <a:ext cx="192640" cy="192640"/>
          </a:xfrm>
          <a:custGeom>
            <a:avLst/>
            <a:gdLst/>
            <a:ahLst/>
            <a:cxnLst/>
            <a:rect l="l" t="t" r="r" b="b"/>
            <a:pathLst>
              <a:path w="192640" h="192640">
                <a:moveTo>
                  <a:pt x="0" y="0"/>
                </a:moveTo>
                <a:moveTo>
                  <a:pt x="0" y="0"/>
                </a:moveTo>
                <a:lnTo>
                  <a:pt x="192640" y="0"/>
                </a:lnTo>
                <a:lnTo>
                  <a:pt x="192640" y="192640"/>
                </a:lnTo>
                <a:lnTo>
                  <a:pt x="0" y="192640"/>
                </a:lnTo>
                <a:close/>
              </a:path>
            </a:pathLst>
          </a:custGeom>
          <a:solidFill>
            <a:srgbClr val="3F98EE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1" name="Shape 8"/>
          <p:cNvSpPr/>
          <p:nvPr/>
        </p:nvSpPr>
        <p:spPr>
          <a:xfrm>
            <a:off x="4838991" y="2211190"/>
            <a:ext cx="3224944" cy="0"/>
          </a:xfrm>
          <a:custGeom>
            <a:avLst/>
            <a:gdLst/>
            <a:ahLst/>
            <a:cxnLst/>
            <a:rect l="l" t="t" r="r" b="b"/>
            <a:pathLst>
              <a:path w="3224944">
                <a:moveTo>
                  <a:pt x="0" y="0"/>
                </a:moveTo>
                <a:moveTo>
                  <a:pt x="0" y="0"/>
                </a:moveTo>
                <a:lnTo>
                  <a:pt x="3224944" y="0"/>
                </a:lnTo>
              </a:path>
            </a:pathLst>
          </a:custGeom>
          <a:noFill/>
          <a:ln w="19050">
            <a:solidFill>
              <a:srgbClr val="3F98EE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" name="Shape 9"/>
          <p:cNvSpPr/>
          <p:nvPr/>
        </p:nvSpPr>
        <p:spPr>
          <a:xfrm>
            <a:off x="7940859" y="1957076"/>
            <a:ext cx="556517" cy="556517"/>
          </a:xfrm>
          <a:custGeom>
            <a:avLst/>
            <a:gdLst/>
            <a:ahLst/>
            <a:cxnLst/>
            <a:rect l="l" t="t" r="r" b="b"/>
            <a:pathLst>
              <a:path w="556517" h="556517">
                <a:moveTo>
                  <a:pt x="0" y="0"/>
                </a:moveTo>
                <a:moveTo>
                  <a:pt x="0" y="0"/>
                </a:moveTo>
                <a:lnTo>
                  <a:pt x="556517" y="0"/>
                </a:lnTo>
                <a:lnTo>
                  <a:pt x="556517" y="556517"/>
                </a:lnTo>
                <a:lnTo>
                  <a:pt x="0" y="556517"/>
                </a:lnTo>
                <a:close/>
              </a:path>
            </a:pathLst>
          </a:custGeom>
          <a:solidFill>
            <a:srgbClr val="3F98EE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3" name="Shape 10"/>
          <p:cNvSpPr/>
          <p:nvPr/>
        </p:nvSpPr>
        <p:spPr>
          <a:xfrm>
            <a:off x="1203141" y="3113881"/>
            <a:ext cx="2886490" cy="2488"/>
          </a:xfrm>
          <a:custGeom>
            <a:avLst/>
            <a:gdLst/>
            <a:ahLst/>
            <a:cxnLst/>
            <a:rect l="l" t="t" r="r" b="b"/>
            <a:pathLst>
              <a:path w="2886490" h="2488">
                <a:moveTo>
                  <a:pt x="0" y="0"/>
                </a:moveTo>
                <a:moveTo>
                  <a:pt x="0" y="0"/>
                </a:moveTo>
                <a:lnTo>
                  <a:pt x="2886490" y="2488"/>
                </a:lnTo>
              </a:path>
            </a:pathLst>
          </a:custGeom>
          <a:noFill/>
          <a:ln w="19050">
            <a:solidFill>
              <a:srgbClr val="3F98EE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" name="Shape 11"/>
          <p:cNvSpPr/>
          <p:nvPr/>
        </p:nvSpPr>
        <p:spPr>
          <a:xfrm>
            <a:off x="646624" y="2835622"/>
            <a:ext cx="556517" cy="556517"/>
          </a:xfrm>
          <a:custGeom>
            <a:avLst/>
            <a:gdLst/>
            <a:ahLst/>
            <a:cxnLst/>
            <a:rect l="l" t="t" r="r" b="b"/>
            <a:pathLst>
              <a:path w="556517" h="556517">
                <a:moveTo>
                  <a:pt x="0" y="0"/>
                </a:moveTo>
                <a:moveTo>
                  <a:pt x="0" y="0"/>
                </a:moveTo>
                <a:lnTo>
                  <a:pt x="556517" y="0"/>
                </a:lnTo>
                <a:lnTo>
                  <a:pt x="556517" y="556517"/>
                </a:lnTo>
                <a:lnTo>
                  <a:pt x="0" y="556517"/>
                </a:lnTo>
                <a:close/>
              </a:path>
            </a:pathLst>
          </a:custGeom>
          <a:solidFill>
            <a:srgbClr val="3F98EE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5" name="Text 12"/>
          <p:cNvSpPr/>
          <p:nvPr/>
        </p:nvSpPr>
        <p:spPr>
          <a:xfrm>
            <a:off x="646624" y="1105962"/>
            <a:ext cx="556517" cy="51206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2160" b="1" dirty="0">
                <a:solidFill>
                  <a:srgbClr val="E1E1E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01</a:t>
            </a:r>
            <a:endParaRPr lang="en-US" sz="1440" dirty="0"/>
          </a:p>
        </p:txBody>
      </p:sp>
      <p:sp>
        <p:nvSpPr>
          <p:cNvPr id="16" name="Text 13"/>
          <p:cNvSpPr/>
          <p:nvPr/>
        </p:nvSpPr>
        <p:spPr>
          <a:xfrm>
            <a:off x="7940859" y="1984508"/>
            <a:ext cx="556517" cy="51206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2160" b="1" dirty="0">
                <a:solidFill>
                  <a:srgbClr val="E1E1E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02</a:t>
            </a:r>
            <a:endParaRPr lang="en-US" sz="1440" dirty="0"/>
          </a:p>
        </p:txBody>
      </p:sp>
      <p:sp>
        <p:nvSpPr>
          <p:cNvPr id="17" name="Text 14"/>
          <p:cNvSpPr/>
          <p:nvPr/>
        </p:nvSpPr>
        <p:spPr>
          <a:xfrm>
            <a:off x="646624" y="2862421"/>
            <a:ext cx="556517" cy="51206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2160" b="1" dirty="0">
                <a:solidFill>
                  <a:srgbClr val="E1E1E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03</a:t>
            </a:r>
            <a:endParaRPr lang="en-US" sz="1440" dirty="0"/>
          </a:p>
        </p:txBody>
      </p:sp>
      <p:sp>
        <p:nvSpPr>
          <p:cNvPr id="18" name="Text 15"/>
          <p:cNvSpPr/>
          <p:nvPr/>
        </p:nvSpPr>
        <p:spPr>
          <a:xfrm>
            <a:off x="1203141" y="957284"/>
            <a:ext cx="2852928" cy="402336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728" b="1" dirty="0">
                <a:solidFill>
                  <a:srgbClr val="3F98E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日历应用的选择</a:t>
            </a:r>
            <a:endParaRPr lang="en-US" sz="1440" dirty="0"/>
          </a:p>
        </p:txBody>
      </p:sp>
      <p:sp>
        <p:nvSpPr>
          <p:cNvPr id="19" name="Text 16"/>
          <p:cNvSpPr/>
          <p:nvPr/>
        </p:nvSpPr>
        <p:spPr>
          <a:xfrm>
            <a:off x="1203665" y="1359620"/>
            <a:ext cx="2852928" cy="106070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2" dirty="0">
                <a:solidFill>
                  <a:srgbClr val="00081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选择适合的日历应用，如Google日历、Outlook等，它们提供多种功能，如事件提醒、日程共享等，有助于大学生高效管理时间。</a:t>
            </a:r>
            <a:endParaRPr lang="en-US" sz="1440" dirty="0"/>
          </a:p>
        </p:txBody>
      </p:sp>
      <p:sp>
        <p:nvSpPr>
          <p:cNvPr id="20" name="Text 17"/>
          <p:cNvSpPr/>
          <p:nvPr/>
        </p:nvSpPr>
        <p:spPr>
          <a:xfrm>
            <a:off x="4838690" y="1808486"/>
            <a:ext cx="2852928" cy="402336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728" b="1" dirty="0">
                <a:solidFill>
                  <a:srgbClr val="3F98E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日历应用的设置</a:t>
            </a:r>
            <a:endParaRPr lang="en-US" sz="1440" dirty="0"/>
          </a:p>
        </p:txBody>
      </p:sp>
      <p:sp>
        <p:nvSpPr>
          <p:cNvPr id="21" name="Text 18"/>
          <p:cNvSpPr/>
          <p:nvPr/>
        </p:nvSpPr>
        <p:spPr>
          <a:xfrm>
            <a:off x="4838405" y="2210926"/>
            <a:ext cx="2852928" cy="106070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2" dirty="0">
                <a:solidFill>
                  <a:srgbClr val="00081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在使用日历应用时，大学生可以根据自己的需求进行个性化设置，如添加课程表、考试日期等，以便更好地规划学习和生活。</a:t>
            </a:r>
            <a:endParaRPr lang="en-US" sz="1440" dirty="0"/>
          </a:p>
        </p:txBody>
      </p:sp>
      <p:sp>
        <p:nvSpPr>
          <p:cNvPr id="22" name="Text 19"/>
          <p:cNvSpPr/>
          <p:nvPr/>
        </p:nvSpPr>
        <p:spPr>
          <a:xfrm>
            <a:off x="1203141" y="2704702"/>
            <a:ext cx="2852928" cy="402336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728" b="1" dirty="0">
                <a:solidFill>
                  <a:srgbClr val="3F98E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日历应用的同步</a:t>
            </a:r>
            <a:endParaRPr lang="en-US" sz="1440" dirty="0"/>
          </a:p>
        </p:txBody>
      </p:sp>
      <p:sp>
        <p:nvSpPr>
          <p:cNvPr id="23" name="Text 20"/>
          <p:cNvSpPr/>
          <p:nvPr/>
        </p:nvSpPr>
        <p:spPr>
          <a:xfrm>
            <a:off x="1203141" y="3125512"/>
            <a:ext cx="2852928" cy="106070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2" dirty="0">
                <a:solidFill>
                  <a:srgbClr val="00081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通过将手机、电脑等设备的日历应用进行同步，大学生可以随时随地查看和管理自己的日程安排，确保不会错过任何重要事项。</a:t>
            </a:r>
            <a:endParaRPr lang="en-US" sz="1440" dirty="0"/>
          </a:p>
        </p:txBody>
      </p:sp>
      <p:sp>
        <p:nvSpPr>
          <p:cNvPr id="24" name="Shape 21"/>
          <p:cNvSpPr/>
          <p:nvPr/>
        </p:nvSpPr>
        <p:spPr>
          <a:xfrm>
            <a:off x="4646351" y="2114870"/>
            <a:ext cx="192640" cy="192640"/>
          </a:xfrm>
          <a:custGeom>
            <a:avLst/>
            <a:gdLst/>
            <a:ahLst/>
            <a:cxnLst/>
            <a:rect l="l" t="t" r="r" b="b"/>
            <a:pathLst>
              <a:path w="192640" h="192640">
                <a:moveTo>
                  <a:pt x="0" y="0"/>
                </a:moveTo>
                <a:moveTo>
                  <a:pt x="0" y="0"/>
                </a:moveTo>
                <a:lnTo>
                  <a:pt x="192640" y="0"/>
                </a:lnTo>
                <a:lnTo>
                  <a:pt x="192640" y="192640"/>
                </a:lnTo>
                <a:lnTo>
                  <a:pt x="0" y="192640"/>
                </a:lnTo>
                <a:close/>
              </a:path>
            </a:pathLst>
          </a:custGeom>
          <a:solidFill>
            <a:srgbClr val="3F98EE"/>
          </a:solidFill>
          <a:ln/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283908" y="217665"/>
            <a:ext cx="8475579" cy="512064"/>
          </a:xfrm>
          <a:custGeom>
            <a:avLst/>
            <a:gdLst/>
            <a:ahLst/>
            <a:cxnLst/>
            <a:rect l="l" t="t" r="r" b="b"/>
            <a:pathLst>
              <a:path w="8475579" h="512064">
                <a:moveTo>
                  <a:pt x="0" y="0"/>
                </a:moveTo>
                <a:moveTo>
                  <a:pt x="0" y="0"/>
                </a:moveTo>
                <a:lnTo>
                  <a:pt x="8475579" y="0"/>
                </a:lnTo>
                <a:lnTo>
                  <a:pt x="8475579" y="512064"/>
                </a:lnTo>
                <a:lnTo>
                  <a:pt x="0" y="512064"/>
                </a:lnTo>
                <a:close/>
              </a:path>
            </a:pathLst>
          </a:custGeom>
          <a:solidFill>
            <a:srgbClr val="3F98EE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" name="Text 1"/>
          <p:cNvSpPr/>
          <p:nvPr/>
        </p:nvSpPr>
        <p:spPr>
          <a:xfrm>
            <a:off x="311851" y="217665"/>
            <a:ext cx="7424525" cy="51206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728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待办事项列表</a:t>
            </a:r>
            <a:endParaRPr lang="en-US" sz="1440" dirty="0"/>
          </a:p>
        </p:txBody>
      </p:sp>
      <p:sp>
        <p:nvSpPr>
          <p:cNvPr id="5" name="Shape 2"/>
          <p:cNvSpPr/>
          <p:nvPr/>
        </p:nvSpPr>
        <p:spPr>
          <a:xfrm>
            <a:off x="2790786" y="1224532"/>
            <a:ext cx="0" cy="3133348"/>
          </a:xfrm>
          <a:custGeom>
            <a:avLst/>
            <a:gdLst/>
            <a:ahLst/>
            <a:cxnLst/>
            <a:rect l="l" t="t" r="r" b="b"/>
            <a:pathLst>
              <a:path h="3133348">
                <a:moveTo>
                  <a:pt x="0" y="0"/>
                </a:moveTo>
                <a:moveTo>
                  <a:pt x="0" y="0"/>
                </a:moveTo>
                <a:lnTo>
                  <a:pt x="0" y="3133348"/>
                </a:lnTo>
              </a:path>
            </a:pathLst>
          </a:custGeom>
          <a:noFill/>
          <a:ln w="19050">
            <a:solidFill>
              <a:srgbClr val="3F98EE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" name="Text 3"/>
          <p:cNvSpPr/>
          <p:nvPr/>
        </p:nvSpPr>
        <p:spPr>
          <a:xfrm>
            <a:off x="886681" y="2151126"/>
            <a:ext cx="1507176" cy="128016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440" b="1" dirty="0">
                <a:solidFill>
                  <a:srgbClr val="3F98E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点击输入标题点击输入标题点击输入标题点击输入标题</a:t>
            </a:r>
            <a:endParaRPr lang="en-US" sz="1440" dirty="0"/>
          </a:p>
        </p:txBody>
      </p:sp>
      <p:sp>
        <p:nvSpPr>
          <p:cNvPr id="7" name="Shape 4"/>
          <p:cNvSpPr/>
          <p:nvPr/>
        </p:nvSpPr>
        <p:spPr>
          <a:xfrm>
            <a:off x="2603011" y="10111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0"/>
                </a:moveTo>
                <a:moveTo>
                  <a:pt x="182880" y="0"/>
                </a:moveTo>
                <a:cubicBezTo>
                  <a:pt x="283814" y="0"/>
                  <a:pt x="365760" y="81946"/>
                  <a:pt x="365760" y="182880"/>
                </a:cubicBezTo>
                <a:cubicBezTo>
                  <a:pt x="365760" y="283814"/>
                  <a:pt x="283814" y="365760"/>
                  <a:pt x="182880" y="365760"/>
                </a:cubicBezTo>
                <a:cubicBezTo>
                  <a:pt x="81946" y="365760"/>
                  <a:pt x="0" y="283814"/>
                  <a:pt x="0" y="182880"/>
                </a:cubicBezTo>
                <a:cubicBezTo>
                  <a:pt x="0" y="81946"/>
                  <a:pt x="81946" y="0"/>
                  <a:pt x="182880" y="0"/>
                </a:cubicBezTo>
                <a:close/>
              </a:path>
            </a:pathLst>
          </a:custGeom>
          <a:solidFill>
            <a:srgbClr val="3F98EE">
              <a:alpha val="0"/>
            </a:srgbClr>
          </a:solidFill>
          <a:ln w="19050">
            <a:solidFill>
              <a:srgbClr val="3F98EE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" name="Shape 5"/>
          <p:cNvSpPr/>
          <p:nvPr/>
        </p:nvSpPr>
        <p:spPr>
          <a:xfrm>
            <a:off x="2648731" y="10568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37160" y="0"/>
                </a:moveTo>
                <a:moveTo>
                  <a:pt x="137160" y="0"/>
                </a:moveTo>
                <a:cubicBezTo>
                  <a:pt x="212861" y="0"/>
                  <a:pt x="274320" y="61459"/>
                  <a:pt x="274320" y="137160"/>
                </a:cubicBezTo>
                <a:cubicBezTo>
                  <a:pt x="274320" y="212861"/>
                  <a:pt x="212861" y="274320"/>
                  <a:pt x="137160" y="274320"/>
                </a:cubicBezTo>
                <a:cubicBezTo>
                  <a:pt x="61459" y="274320"/>
                  <a:pt x="0" y="212861"/>
                  <a:pt x="0" y="137160"/>
                </a:cubicBezTo>
                <a:cubicBezTo>
                  <a:pt x="0" y="61459"/>
                  <a:pt x="61459" y="0"/>
                  <a:pt x="137160" y="0"/>
                </a:cubicBezTo>
                <a:close/>
              </a:path>
            </a:pathLst>
          </a:custGeom>
          <a:solidFill>
            <a:srgbClr val="3F98EE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9" name="Text 6"/>
          <p:cNvSpPr/>
          <p:nvPr/>
        </p:nvSpPr>
        <p:spPr>
          <a:xfrm>
            <a:off x="2499379" y="947106"/>
            <a:ext cx="582815" cy="45720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152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01</a:t>
            </a:r>
            <a:endParaRPr lang="en-US" sz="1440" dirty="0"/>
          </a:p>
        </p:txBody>
      </p:sp>
      <p:sp>
        <p:nvSpPr>
          <p:cNvPr id="10" name="Shape 7"/>
          <p:cNvSpPr/>
          <p:nvPr/>
        </p:nvSpPr>
        <p:spPr>
          <a:xfrm>
            <a:off x="2607906" y="2608326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0"/>
                </a:moveTo>
                <a:moveTo>
                  <a:pt x="182880" y="0"/>
                </a:moveTo>
                <a:cubicBezTo>
                  <a:pt x="283814" y="0"/>
                  <a:pt x="365760" y="81946"/>
                  <a:pt x="365760" y="182880"/>
                </a:cubicBezTo>
                <a:cubicBezTo>
                  <a:pt x="365760" y="283814"/>
                  <a:pt x="283814" y="365760"/>
                  <a:pt x="182880" y="365760"/>
                </a:cubicBezTo>
                <a:cubicBezTo>
                  <a:pt x="81946" y="365760"/>
                  <a:pt x="0" y="283814"/>
                  <a:pt x="0" y="182880"/>
                </a:cubicBezTo>
                <a:cubicBezTo>
                  <a:pt x="0" y="81946"/>
                  <a:pt x="81946" y="0"/>
                  <a:pt x="182880" y="0"/>
                </a:cubicBezTo>
                <a:close/>
              </a:path>
            </a:pathLst>
          </a:custGeom>
          <a:solidFill>
            <a:srgbClr val="3F98EE">
              <a:alpha val="0"/>
            </a:srgbClr>
          </a:solidFill>
          <a:ln w="19050">
            <a:solidFill>
              <a:srgbClr val="1B6AB6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" name="Shape 8"/>
          <p:cNvSpPr/>
          <p:nvPr/>
        </p:nvSpPr>
        <p:spPr>
          <a:xfrm>
            <a:off x="2653626" y="265404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37160" y="0"/>
                </a:moveTo>
                <a:moveTo>
                  <a:pt x="137160" y="0"/>
                </a:moveTo>
                <a:cubicBezTo>
                  <a:pt x="212861" y="0"/>
                  <a:pt x="274320" y="61459"/>
                  <a:pt x="274320" y="137160"/>
                </a:cubicBezTo>
                <a:cubicBezTo>
                  <a:pt x="274320" y="212861"/>
                  <a:pt x="212861" y="274320"/>
                  <a:pt x="137160" y="274320"/>
                </a:cubicBezTo>
                <a:cubicBezTo>
                  <a:pt x="61459" y="274320"/>
                  <a:pt x="0" y="212861"/>
                  <a:pt x="0" y="137160"/>
                </a:cubicBezTo>
                <a:cubicBezTo>
                  <a:pt x="0" y="61459"/>
                  <a:pt x="61459" y="0"/>
                  <a:pt x="137160" y="0"/>
                </a:cubicBezTo>
                <a:close/>
              </a:path>
            </a:pathLst>
          </a:custGeom>
          <a:solidFill>
            <a:srgbClr val="1B6AB6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2" name="Text 9"/>
          <p:cNvSpPr/>
          <p:nvPr/>
        </p:nvSpPr>
        <p:spPr>
          <a:xfrm>
            <a:off x="2499379" y="2562606"/>
            <a:ext cx="582815" cy="45720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152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02</a:t>
            </a:r>
            <a:endParaRPr lang="en-US" sz="1440" dirty="0"/>
          </a:p>
        </p:txBody>
      </p:sp>
      <p:sp>
        <p:nvSpPr>
          <p:cNvPr id="13" name="Shape 10"/>
          <p:cNvSpPr/>
          <p:nvPr/>
        </p:nvSpPr>
        <p:spPr>
          <a:xfrm>
            <a:off x="2603011" y="4181308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0"/>
                </a:moveTo>
                <a:moveTo>
                  <a:pt x="182880" y="0"/>
                </a:moveTo>
                <a:cubicBezTo>
                  <a:pt x="283814" y="0"/>
                  <a:pt x="365760" y="81946"/>
                  <a:pt x="365760" y="182880"/>
                </a:cubicBezTo>
                <a:cubicBezTo>
                  <a:pt x="365760" y="283814"/>
                  <a:pt x="283814" y="365760"/>
                  <a:pt x="182880" y="365760"/>
                </a:cubicBezTo>
                <a:cubicBezTo>
                  <a:pt x="81946" y="365760"/>
                  <a:pt x="0" y="283814"/>
                  <a:pt x="0" y="182880"/>
                </a:cubicBezTo>
                <a:cubicBezTo>
                  <a:pt x="0" y="81946"/>
                  <a:pt x="81946" y="0"/>
                  <a:pt x="182880" y="0"/>
                </a:cubicBezTo>
                <a:close/>
              </a:path>
            </a:pathLst>
          </a:custGeom>
          <a:solidFill>
            <a:srgbClr val="3F98EE">
              <a:alpha val="0"/>
            </a:srgbClr>
          </a:solidFill>
          <a:ln w="19050">
            <a:solidFill>
              <a:srgbClr val="3F98EE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" name="Shape 11"/>
          <p:cNvSpPr/>
          <p:nvPr/>
        </p:nvSpPr>
        <p:spPr>
          <a:xfrm>
            <a:off x="2648731" y="4227028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37160" y="0"/>
                </a:moveTo>
                <a:moveTo>
                  <a:pt x="137160" y="0"/>
                </a:moveTo>
                <a:cubicBezTo>
                  <a:pt x="212861" y="0"/>
                  <a:pt x="274320" y="61459"/>
                  <a:pt x="274320" y="137160"/>
                </a:cubicBezTo>
                <a:cubicBezTo>
                  <a:pt x="274320" y="212861"/>
                  <a:pt x="212861" y="274320"/>
                  <a:pt x="137160" y="274320"/>
                </a:cubicBezTo>
                <a:cubicBezTo>
                  <a:pt x="61459" y="274320"/>
                  <a:pt x="0" y="212861"/>
                  <a:pt x="0" y="137160"/>
                </a:cubicBezTo>
                <a:cubicBezTo>
                  <a:pt x="0" y="61459"/>
                  <a:pt x="61459" y="0"/>
                  <a:pt x="137160" y="0"/>
                </a:cubicBezTo>
                <a:close/>
              </a:path>
            </a:pathLst>
          </a:custGeom>
          <a:solidFill>
            <a:srgbClr val="3F98EE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5" name="Text 12"/>
          <p:cNvSpPr/>
          <p:nvPr/>
        </p:nvSpPr>
        <p:spPr>
          <a:xfrm>
            <a:off x="2494483" y="4135588"/>
            <a:ext cx="582815" cy="45720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152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03</a:t>
            </a:r>
            <a:endParaRPr lang="en-US" sz="1440" dirty="0"/>
          </a:p>
        </p:txBody>
      </p:sp>
      <p:sp>
        <p:nvSpPr>
          <p:cNvPr id="16" name="Shape 13"/>
          <p:cNvSpPr/>
          <p:nvPr/>
        </p:nvSpPr>
        <p:spPr>
          <a:xfrm>
            <a:off x="3165612" y="937016"/>
            <a:ext cx="4843634" cy="1076372"/>
          </a:xfrm>
          <a:custGeom>
            <a:avLst/>
            <a:gdLst/>
            <a:ahLst/>
            <a:cxnLst/>
            <a:rect l="l" t="t" r="r" b="b"/>
            <a:pathLst>
              <a:path w="4843634" h="1076372">
                <a:moveTo>
                  <a:pt x="153308" y="0"/>
                </a:moveTo>
                <a:moveTo>
                  <a:pt x="153308" y="0"/>
                </a:moveTo>
                <a:lnTo>
                  <a:pt x="4690326" y="0"/>
                </a:lnTo>
                <a:quadBezTo>
                  <a:pt x="4843634" y="0"/>
                  <a:pt x="4843634" y="134547"/>
                </a:quadBezTo>
                <a:lnTo>
                  <a:pt x="4843634" y="941826"/>
                </a:lnTo>
                <a:quadBezTo>
                  <a:pt x="4843634" y="1076372"/>
                  <a:pt x="4690326" y="1076372"/>
                </a:quadBezTo>
                <a:lnTo>
                  <a:pt x="153308" y="1076372"/>
                </a:lnTo>
                <a:quadBezTo>
                  <a:pt x="0" y="1076372"/>
                  <a:pt x="0" y="941826"/>
                </a:quadBezTo>
                <a:lnTo>
                  <a:pt x="0" y="134547"/>
                </a:lnTo>
                <a:quadBezTo>
                  <a:pt x="0" y="0"/>
                  <a:pt x="153308" y="0"/>
                </a:quadBezTo>
                <a:close/>
              </a:path>
            </a:pathLst>
          </a:custGeom>
          <a:solidFill>
            <a:srgbClr val="3F98EE">
              <a:alpha val="0"/>
            </a:srgbClr>
          </a:solidFill>
          <a:ln w="19050">
            <a:solidFill>
              <a:srgbClr val="3F98EE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7" name="Shape 14"/>
          <p:cNvSpPr/>
          <p:nvPr/>
        </p:nvSpPr>
        <p:spPr>
          <a:xfrm>
            <a:off x="7861830" y="1304735"/>
            <a:ext cx="294833" cy="361841"/>
          </a:xfrm>
          <a:custGeom>
            <a:avLst/>
            <a:gdLst/>
            <a:ahLst/>
            <a:cxnLst/>
            <a:rect l="l" t="t" r="r" b="b"/>
            <a:pathLst>
              <a:path w="294833" h="361841">
                <a:moveTo>
                  <a:pt x="291021" y="22663"/>
                </a:moveTo>
                <a:moveTo>
                  <a:pt x="291021" y="22663"/>
                </a:moveTo>
                <a:lnTo>
                  <a:pt x="3812" y="22663"/>
                </a:lnTo>
                <a:cubicBezTo>
                  <a:pt x="2201" y="22663"/>
                  <a:pt x="882" y="24281"/>
                  <a:pt x="882" y="26260"/>
                </a:cubicBezTo>
                <a:lnTo>
                  <a:pt x="882" y="55034"/>
                </a:lnTo>
                <a:cubicBezTo>
                  <a:pt x="882" y="57012"/>
                  <a:pt x="2201" y="58630"/>
                  <a:pt x="3812" y="58630"/>
                </a:cubicBezTo>
                <a:lnTo>
                  <a:pt x="291021" y="58630"/>
                </a:lnTo>
                <a:cubicBezTo>
                  <a:pt x="292633" y="58630"/>
                  <a:pt x="293951" y="57012"/>
                  <a:pt x="293951" y="55034"/>
                </a:cubicBezTo>
                <a:lnTo>
                  <a:pt x="293951" y="26260"/>
                </a:lnTo>
                <a:cubicBezTo>
                  <a:pt x="293951" y="24281"/>
                  <a:pt x="292633" y="22663"/>
                  <a:pt x="291021" y="22663"/>
                </a:cubicBezTo>
                <a:close/>
                <a:moveTo>
                  <a:pt x="291021" y="303210"/>
                </a:moveTo>
                <a:lnTo>
                  <a:pt x="3812" y="303210"/>
                </a:lnTo>
                <a:cubicBezTo>
                  <a:pt x="2201" y="303210"/>
                  <a:pt x="882" y="304829"/>
                  <a:pt x="882" y="306807"/>
                </a:cubicBezTo>
                <a:lnTo>
                  <a:pt x="882" y="335581"/>
                </a:lnTo>
                <a:cubicBezTo>
                  <a:pt x="882" y="337559"/>
                  <a:pt x="2201" y="339178"/>
                  <a:pt x="3812" y="339178"/>
                </a:cubicBezTo>
                <a:lnTo>
                  <a:pt x="291021" y="339178"/>
                </a:lnTo>
                <a:cubicBezTo>
                  <a:pt x="292633" y="339178"/>
                  <a:pt x="293951" y="337559"/>
                  <a:pt x="293951" y="335581"/>
                </a:cubicBezTo>
                <a:lnTo>
                  <a:pt x="293951" y="306807"/>
                </a:lnTo>
                <a:cubicBezTo>
                  <a:pt x="293951" y="304829"/>
                  <a:pt x="292633" y="303210"/>
                  <a:pt x="291021" y="303210"/>
                </a:cubicBezTo>
                <a:close/>
                <a:moveTo>
                  <a:pt x="291021" y="162937"/>
                </a:moveTo>
                <a:lnTo>
                  <a:pt x="3812" y="162937"/>
                </a:lnTo>
                <a:cubicBezTo>
                  <a:pt x="2201" y="162937"/>
                  <a:pt x="882" y="164555"/>
                  <a:pt x="882" y="166533"/>
                </a:cubicBezTo>
                <a:lnTo>
                  <a:pt x="882" y="195307"/>
                </a:lnTo>
                <a:cubicBezTo>
                  <a:pt x="882" y="197286"/>
                  <a:pt x="2201" y="198904"/>
                  <a:pt x="3812" y="198904"/>
                </a:cubicBezTo>
                <a:lnTo>
                  <a:pt x="291021" y="198904"/>
                </a:lnTo>
                <a:cubicBezTo>
                  <a:pt x="292633" y="198904"/>
                  <a:pt x="293951" y="197286"/>
                  <a:pt x="293951" y="195307"/>
                </a:cubicBezTo>
                <a:lnTo>
                  <a:pt x="293951" y="166533"/>
                </a:lnTo>
                <a:cubicBezTo>
                  <a:pt x="293951" y="164555"/>
                  <a:pt x="292633" y="162937"/>
                  <a:pt x="291021" y="162937"/>
                </a:cubicBezTo>
                <a:close/>
              </a:path>
            </a:pathLst>
          </a:custGeom>
          <a:solidFill>
            <a:srgbClr val="3F98EE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8" name="Text 15"/>
          <p:cNvSpPr/>
          <p:nvPr/>
        </p:nvSpPr>
        <p:spPr>
          <a:xfrm>
            <a:off x="3305721" y="982736"/>
            <a:ext cx="2342457" cy="36576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440" b="1" dirty="0">
                <a:solidFill>
                  <a:srgbClr val="00081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待办事项列表的重要性</a:t>
            </a:r>
            <a:endParaRPr lang="en-US" sz="1440" dirty="0"/>
          </a:p>
        </p:txBody>
      </p:sp>
      <p:sp>
        <p:nvSpPr>
          <p:cNvPr id="19" name="Text 16"/>
          <p:cNvSpPr/>
          <p:nvPr/>
        </p:nvSpPr>
        <p:spPr>
          <a:xfrm>
            <a:off x="3305721" y="1241586"/>
            <a:ext cx="4404284" cy="54864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008" dirty="0">
                <a:solidFill>
                  <a:srgbClr val="00081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待办事项列表是时间管理的关键工具，它帮助我们明确任务优先级，合理分配时间，提高学习和生活效率。</a:t>
            </a:r>
            <a:endParaRPr lang="en-US" sz="1440" dirty="0"/>
          </a:p>
        </p:txBody>
      </p:sp>
      <p:sp>
        <p:nvSpPr>
          <p:cNvPr id="20" name="Shape 17"/>
          <p:cNvSpPr/>
          <p:nvPr/>
        </p:nvSpPr>
        <p:spPr>
          <a:xfrm>
            <a:off x="3165612" y="2253020"/>
            <a:ext cx="4843634" cy="1076372"/>
          </a:xfrm>
          <a:custGeom>
            <a:avLst/>
            <a:gdLst/>
            <a:ahLst/>
            <a:cxnLst/>
            <a:rect l="l" t="t" r="r" b="b"/>
            <a:pathLst>
              <a:path w="4843634" h="1076372">
                <a:moveTo>
                  <a:pt x="153308" y="0"/>
                </a:moveTo>
                <a:moveTo>
                  <a:pt x="153308" y="0"/>
                </a:moveTo>
                <a:lnTo>
                  <a:pt x="4690326" y="0"/>
                </a:lnTo>
                <a:quadBezTo>
                  <a:pt x="4843634" y="0"/>
                  <a:pt x="4843634" y="134547"/>
                </a:quadBezTo>
                <a:lnTo>
                  <a:pt x="4843634" y="941826"/>
                </a:lnTo>
                <a:quadBezTo>
                  <a:pt x="4843634" y="1076372"/>
                  <a:pt x="4690326" y="1076372"/>
                </a:quadBezTo>
                <a:lnTo>
                  <a:pt x="153308" y="1076372"/>
                </a:lnTo>
                <a:quadBezTo>
                  <a:pt x="0" y="1076372"/>
                  <a:pt x="0" y="941826"/>
                </a:quadBezTo>
                <a:lnTo>
                  <a:pt x="0" y="134547"/>
                </a:lnTo>
                <a:quadBezTo>
                  <a:pt x="0" y="0"/>
                  <a:pt x="153308" y="0"/>
                </a:quadBezTo>
                <a:close/>
              </a:path>
            </a:pathLst>
          </a:custGeom>
          <a:solidFill>
            <a:srgbClr val="3F98EE">
              <a:alpha val="0"/>
            </a:srgbClr>
          </a:solidFill>
          <a:ln w="19050">
            <a:solidFill>
              <a:srgbClr val="3F98EE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1" name="Shape 18"/>
          <p:cNvSpPr/>
          <p:nvPr/>
        </p:nvSpPr>
        <p:spPr>
          <a:xfrm>
            <a:off x="7861830" y="2610286"/>
            <a:ext cx="294833" cy="361841"/>
          </a:xfrm>
          <a:custGeom>
            <a:avLst/>
            <a:gdLst/>
            <a:ahLst/>
            <a:cxnLst/>
            <a:rect l="l" t="t" r="r" b="b"/>
            <a:pathLst>
              <a:path w="294833" h="361841">
                <a:moveTo>
                  <a:pt x="291021" y="22663"/>
                </a:moveTo>
                <a:moveTo>
                  <a:pt x="291021" y="22663"/>
                </a:moveTo>
                <a:lnTo>
                  <a:pt x="3812" y="22663"/>
                </a:lnTo>
                <a:cubicBezTo>
                  <a:pt x="2201" y="22663"/>
                  <a:pt x="882" y="24281"/>
                  <a:pt x="882" y="26260"/>
                </a:cubicBezTo>
                <a:lnTo>
                  <a:pt x="882" y="55034"/>
                </a:lnTo>
                <a:cubicBezTo>
                  <a:pt x="882" y="57012"/>
                  <a:pt x="2201" y="58630"/>
                  <a:pt x="3812" y="58630"/>
                </a:cubicBezTo>
                <a:lnTo>
                  <a:pt x="291021" y="58630"/>
                </a:lnTo>
                <a:cubicBezTo>
                  <a:pt x="292633" y="58630"/>
                  <a:pt x="293951" y="57012"/>
                  <a:pt x="293951" y="55034"/>
                </a:cubicBezTo>
                <a:lnTo>
                  <a:pt x="293951" y="26260"/>
                </a:lnTo>
                <a:cubicBezTo>
                  <a:pt x="293951" y="24281"/>
                  <a:pt x="292633" y="22663"/>
                  <a:pt x="291021" y="22663"/>
                </a:cubicBezTo>
                <a:close/>
                <a:moveTo>
                  <a:pt x="291021" y="303210"/>
                </a:moveTo>
                <a:lnTo>
                  <a:pt x="3812" y="303210"/>
                </a:lnTo>
                <a:cubicBezTo>
                  <a:pt x="2201" y="303210"/>
                  <a:pt x="882" y="304829"/>
                  <a:pt x="882" y="306807"/>
                </a:cubicBezTo>
                <a:lnTo>
                  <a:pt x="882" y="335581"/>
                </a:lnTo>
                <a:cubicBezTo>
                  <a:pt x="882" y="337559"/>
                  <a:pt x="2201" y="339178"/>
                  <a:pt x="3812" y="339178"/>
                </a:cubicBezTo>
                <a:lnTo>
                  <a:pt x="291021" y="339178"/>
                </a:lnTo>
                <a:cubicBezTo>
                  <a:pt x="292633" y="339178"/>
                  <a:pt x="293951" y="337559"/>
                  <a:pt x="293951" y="335581"/>
                </a:cubicBezTo>
                <a:lnTo>
                  <a:pt x="293951" y="306807"/>
                </a:lnTo>
                <a:cubicBezTo>
                  <a:pt x="293951" y="304829"/>
                  <a:pt x="292633" y="303210"/>
                  <a:pt x="291021" y="303210"/>
                </a:cubicBezTo>
                <a:close/>
                <a:moveTo>
                  <a:pt x="291021" y="162937"/>
                </a:moveTo>
                <a:lnTo>
                  <a:pt x="3812" y="162937"/>
                </a:lnTo>
                <a:cubicBezTo>
                  <a:pt x="2201" y="162937"/>
                  <a:pt x="882" y="164555"/>
                  <a:pt x="882" y="166533"/>
                </a:cubicBezTo>
                <a:lnTo>
                  <a:pt x="882" y="195307"/>
                </a:lnTo>
                <a:cubicBezTo>
                  <a:pt x="882" y="197286"/>
                  <a:pt x="2201" y="198904"/>
                  <a:pt x="3812" y="198904"/>
                </a:cubicBezTo>
                <a:lnTo>
                  <a:pt x="291021" y="198904"/>
                </a:lnTo>
                <a:cubicBezTo>
                  <a:pt x="292633" y="198904"/>
                  <a:pt x="293951" y="197286"/>
                  <a:pt x="293951" y="195307"/>
                </a:cubicBezTo>
                <a:lnTo>
                  <a:pt x="293951" y="166533"/>
                </a:lnTo>
                <a:cubicBezTo>
                  <a:pt x="293951" y="164555"/>
                  <a:pt x="292633" y="162937"/>
                  <a:pt x="291021" y="162937"/>
                </a:cubicBezTo>
                <a:close/>
              </a:path>
            </a:pathLst>
          </a:custGeom>
          <a:solidFill>
            <a:srgbClr val="3F98EE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2" name="Text 19"/>
          <p:cNvSpPr/>
          <p:nvPr/>
        </p:nvSpPr>
        <p:spPr>
          <a:xfrm>
            <a:off x="3305721" y="2298740"/>
            <a:ext cx="2342457" cy="54864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440" b="1" dirty="0">
                <a:solidFill>
                  <a:srgbClr val="00081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如何制定有效的待办事项列表</a:t>
            </a:r>
            <a:endParaRPr lang="en-US" sz="1440" dirty="0"/>
          </a:p>
        </p:txBody>
      </p:sp>
      <p:sp>
        <p:nvSpPr>
          <p:cNvPr id="23" name="Text 20"/>
          <p:cNvSpPr/>
          <p:nvPr/>
        </p:nvSpPr>
        <p:spPr>
          <a:xfrm>
            <a:off x="3305721" y="2557590"/>
            <a:ext cx="4404284" cy="54864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008" dirty="0">
                <a:solidFill>
                  <a:srgbClr val="00081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制定待办事项列表时，应明确具体、可衡量的目标，合理安排时间和资源，确保任务的完成和目标的实现。</a:t>
            </a:r>
            <a:endParaRPr lang="en-US" sz="1440" dirty="0"/>
          </a:p>
        </p:txBody>
      </p:sp>
      <p:sp>
        <p:nvSpPr>
          <p:cNvPr id="24" name="Shape 21"/>
          <p:cNvSpPr/>
          <p:nvPr/>
        </p:nvSpPr>
        <p:spPr>
          <a:xfrm>
            <a:off x="3165612" y="3569024"/>
            <a:ext cx="4843634" cy="1076372"/>
          </a:xfrm>
          <a:custGeom>
            <a:avLst/>
            <a:gdLst/>
            <a:ahLst/>
            <a:cxnLst/>
            <a:rect l="l" t="t" r="r" b="b"/>
            <a:pathLst>
              <a:path w="4843634" h="1076372">
                <a:moveTo>
                  <a:pt x="153308" y="0"/>
                </a:moveTo>
                <a:moveTo>
                  <a:pt x="153308" y="0"/>
                </a:moveTo>
                <a:lnTo>
                  <a:pt x="4690326" y="0"/>
                </a:lnTo>
                <a:quadBezTo>
                  <a:pt x="4843634" y="0"/>
                  <a:pt x="4843634" y="134547"/>
                </a:quadBezTo>
                <a:lnTo>
                  <a:pt x="4843634" y="941826"/>
                </a:lnTo>
                <a:quadBezTo>
                  <a:pt x="4843634" y="1076372"/>
                  <a:pt x="4690326" y="1076372"/>
                </a:quadBezTo>
                <a:lnTo>
                  <a:pt x="153308" y="1076372"/>
                </a:lnTo>
                <a:quadBezTo>
                  <a:pt x="0" y="1076372"/>
                  <a:pt x="0" y="941826"/>
                </a:quadBezTo>
                <a:lnTo>
                  <a:pt x="0" y="134547"/>
                </a:lnTo>
                <a:quadBezTo>
                  <a:pt x="0" y="0"/>
                  <a:pt x="153308" y="0"/>
                </a:quadBezTo>
                <a:close/>
              </a:path>
            </a:pathLst>
          </a:custGeom>
          <a:solidFill>
            <a:srgbClr val="3F98EE">
              <a:alpha val="0"/>
            </a:srgbClr>
          </a:solidFill>
          <a:ln w="19050">
            <a:solidFill>
              <a:srgbClr val="3F98EE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5" name="Shape 22"/>
          <p:cNvSpPr/>
          <p:nvPr/>
        </p:nvSpPr>
        <p:spPr>
          <a:xfrm>
            <a:off x="7861830" y="3926290"/>
            <a:ext cx="294833" cy="361841"/>
          </a:xfrm>
          <a:custGeom>
            <a:avLst/>
            <a:gdLst/>
            <a:ahLst/>
            <a:cxnLst/>
            <a:rect l="l" t="t" r="r" b="b"/>
            <a:pathLst>
              <a:path w="294833" h="361841">
                <a:moveTo>
                  <a:pt x="291021" y="22663"/>
                </a:moveTo>
                <a:moveTo>
                  <a:pt x="291021" y="22663"/>
                </a:moveTo>
                <a:lnTo>
                  <a:pt x="3812" y="22663"/>
                </a:lnTo>
                <a:cubicBezTo>
                  <a:pt x="2201" y="22663"/>
                  <a:pt x="882" y="24281"/>
                  <a:pt x="882" y="26260"/>
                </a:cubicBezTo>
                <a:lnTo>
                  <a:pt x="882" y="55034"/>
                </a:lnTo>
                <a:cubicBezTo>
                  <a:pt x="882" y="57012"/>
                  <a:pt x="2201" y="58630"/>
                  <a:pt x="3812" y="58630"/>
                </a:cubicBezTo>
                <a:lnTo>
                  <a:pt x="291021" y="58630"/>
                </a:lnTo>
                <a:cubicBezTo>
                  <a:pt x="292633" y="58630"/>
                  <a:pt x="293951" y="57012"/>
                  <a:pt x="293951" y="55034"/>
                </a:cubicBezTo>
                <a:lnTo>
                  <a:pt x="293951" y="26260"/>
                </a:lnTo>
                <a:cubicBezTo>
                  <a:pt x="293951" y="24281"/>
                  <a:pt x="292633" y="22663"/>
                  <a:pt x="291021" y="22663"/>
                </a:cubicBezTo>
                <a:close/>
                <a:moveTo>
                  <a:pt x="291021" y="303210"/>
                </a:moveTo>
                <a:lnTo>
                  <a:pt x="3812" y="303210"/>
                </a:lnTo>
                <a:cubicBezTo>
                  <a:pt x="2201" y="303210"/>
                  <a:pt x="882" y="304829"/>
                  <a:pt x="882" y="306807"/>
                </a:cubicBezTo>
                <a:lnTo>
                  <a:pt x="882" y="335581"/>
                </a:lnTo>
                <a:cubicBezTo>
                  <a:pt x="882" y="337559"/>
                  <a:pt x="2201" y="339178"/>
                  <a:pt x="3812" y="339178"/>
                </a:cubicBezTo>
                <a:lnTo>
                  <a:pt x="291021" y="339178"/>
                </a:lnTo>
                <a:cubicBezTo>
                  <a:pt x="292633" y="339178"/>
                  <a:pt x="293951" y="337559"/>
                  <a:pt x="293951" y="335581"/>
                </a:cubicBezTo>
                <a:lnTo>
                  <a:pt x="293951" y="306807"/>
                </a:lnTo>
                <a:cubicBezTo>
                  <a:pt x="293951" y="304829"/>
                  <a:pt x="292633" y="303210"/>
                  <a:pt x="291021" y="303210"/>
                </a:cubicBezTo>
                <a:close/>
                <a:moveTo>
                  <a:pt x="291021" y="162937"/>
                </a:moveTo>
                <a:lnTo>
                  <a:pt x="3812" y="162937"/>
                </a:lnTo>
                <a:cubicBezTo>
                  <a:pt x="2201" y="162937"/>
                  <a:pt x="882" y="164555"/>
                  <a:pt x="882" y="166533"/>
                </a:cubicBezTo>
                <a:lnTo>
                  <a:pt x="882" y="195307"/>
                </a:lnTo>
                <a:cubicBezTo>
                  <a:pt x="882" y="197286"/>
                  <a:pt x="2201" y="198904"/>
                  <a:pt x="3812" y="198904"/>
                </a:cubicBezTo>
                <a:lnTo>
                  <a:pt x="291021" y="198904"/>
                </a:lnTo>
                <a:cubicBezTo>
                  <a:pt x="292633" y="198904"/>
                  <a:pt x="293951" y="197286"/>
                  <a:pt x="293951" y="195307"/>
                </a:cubicBezTo>
                <a:lnTo>
                  <a:pt x="293951" y="166533"/>
                </a:lnTo>
                <a:cubicBezTo>
                  <a:pt x="293951" y="164555"/>
                  <a:pt x="292633" y="162937"/>
                  <a:pt x="291021" y="162937"/>
                </a:cubicBezTo>
                <a:close/>
              </a:path>
            </a:pathLst>
          </a:custGeom>
          <a:solidFill>
            <a:srgbClr val="3F98EE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6" name="Text 23"/>
          <p:cNvSpPr/>
          <p:nvPr/>
        </p:nvSpPr>
        <p:spPr>
          <a:xfrm>
            <a:off x="3305721" y="3614744"/>
            <a:ext cx="2342457" cy="54864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440" b="1" dirty="0">
                <a:solidFill>
                  <a:srgbClr val="00081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待办事项列表的执行与调整</a:t>
            </a:r>
            <a:endParaRPr lang="en-US" sz="1440" dirty="0"/>
          </a:p>
        </p:txBody>
      </p:sp>
      <p:sp>
        <p:nvSpPr>
          <p:cNvPr id="27" name="Text 24"/>
          <p:cNvSpPr/>
          <p:nvPr/>
        </p:nvSpPr>
        <p:spPr>
          <a:xfrm>
            <a:off x="3305721" y="3873594"/>
            <a:ext cx="4404284" cy="54864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008" dirty="0">
                <a:solidFill>
                  <a:srgbClr val="00081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执行待办事项列表时，要根据实际情况灵活调整，避免过度压力，保持学习和生活的平衡，提高效率。</a:t>
            </a:r>
            <a:endParaRPr lang="en-US" sz="144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283908" y="217665"/>
            <a:ext cx="8475579" cy="512064"/>
          </a:xfrm>
          <a:custGeom>
            <a:avLst/>
            <a:gdLst/>
            <a:ahLst/>
            <a:cxnLst/>
            <a:rect l="l" t="t" r="r" b="b"/>
            <a:pathLst>
              <a:path w="8475579" h="512064">
                <a:moveTo>
                  <a:pt x="0" y="0"/>
                </a:moveTo>
                <a:moveTo>
                  <a:pt x="0" y="0"/>
                </a:moveTo>
                <a:lnTo>
                  <a:pt x="8475579" y="0"/>
                </a:lnTo>
                <a:lnTo>
                  <a:pt x="8475579" y="512064"/>
                </a:lnTo>
                <a:lnTo>
                  <a:pt x="0" y="512064"/>
                </a:lnTo>
                <a:close/>
              </a:path>
            </a:pathLst>
          </a:custGeom>
          <a:solidFill>
            <a:srgbClr val="3F98EE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" name="Text 1"/>
          <p:cNvSpPr/>
          <p:nvPr/>
        </p:nvSpPr>
        <p:spPr>
          <a:xfrm>
            <a:off x="311851" y="217665"/>
            <a:ext cx="7424525" cy="51206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728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时间追踪软件</a:t>
            </a:r>
            <a:endParaRPr lang="en-US" sz="144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01957" y="1602774"/>
            <a:ext cx="673993" cy="673993"/>
          </a:xfrm>
          <a:prstGeom prst="rect">
            <a:avLst/>
          </a:prstGeom>
        </p:spPr>
      </p:pic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41673" y="1974190"/>
            <a:ext cx="792040" cy="792040"/>
          </a:xfrm>
          <a:prstGeom prst="rect">
            <a:avLst/>
          </a:prstGeom>
        </p:spPr>
      </p:pic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83669" y="2486254"/>
            <a:ext cx="792040" cy="792040"/>
          </a:xfrm>
          <a:prstGeom prst="rect">
            <a:avLst/>
          </a:prstGeom>
        </p:spPr>
      </p:pic>
      <p:sp>
        <p:nvSpPr>
          <p:cNvPr id="8" name="Text 2"/>
          <p:cNvSpPr/>
          <p:nvPr/>
        </p:nvSpPr>
        <p:spPr>
          <a:xfrm>
            <a:off x="524153" y="1211908"/>
            <a:ext cx="3017520" cy="51206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r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728" b="1" dirty="0">
                <a:solidFill>
                  <a:srgbClr val="3F98E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时间追踪软件概述</a:t>
            </a:r>
            <a:endParaRPr lang="en-US" sz="1440" dirty="0"/>
          </a:p>
        </p:txBody>
      </p:sp>
      <p:sp>
        <p:nvSpPr>
          <p:cNvPr id="9" name="Text 3"/>
          <p:cNvSpPr/>
          <p:nvPr/>
        </p:nvSpPr>
        <p:spPr>
          <a:xfrm>
            <a:off x="569873" y="1606929"/>
            <a:ext cx="2971800" cy="841248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en-US" sz="1152" dirty="0">
                <a:solidFill>
                  <a:srgbClr val="00081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时间追踪软件是帮助用户记录和管理时间的工具，通过精确记录每项任务的耗时，提高个人或团队的时间管理效率。</a:t>
            </a:r>
            <a:endParaRPr lang="en-US" sz="1440" dirty="0"/>
          </a:p>
        </p:txBody>
      </p:sp>
      <p:sp>
        <p:nvSpPr>
          <p:cNvPr id="10" name="Text 4"/>
          <p:cNvSpPr/>
          <p:nvPr/>
        </p:nvSpPr>
        <p:spPr>
          <a:xfrm>
            <a:off x="4850484" y="1067127"/>
            <a:ext cx="3017520" cy="51206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728" b="1" dirty="0">
                <a:solidFill>
                  <a:srgbClr val="3F98E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常见时间追踪软件介绍</a:t>
            </a:r>
            <a:endParaRPr lang="en-US" sz="1440" dirty="0"/>
          </a:p>
        </p:txBody>
      </p:sp>
      <p:sp>
        <p:nvSpPr>
          <p:cNvPr id="11" name="Text 5"/>
          <p:cNvSpPr/>
          <p:nvPr/>
        </p:nvSpPr>
        <p:spPr>
          <a:xfrm>
            <a:off x="4850484" y="1425550"/>
            <a:ext cx="2971800" cy="841248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just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2" dirty="0">
                <a:solidFill>
                  <a:srgbClr val="00081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市面上有多种时间追踪软件，如Toggl、RescueTime等，它们各具特色，能满足不同用户的需求，助力高效时间管理。</a:t>
            </a:r>
            <a:endParaRPr lang="en-US" sz="1440" dirty="0"/>
          </a:p>
        </p:txBody>
      </p:sp>
      <p:sp>
        <p:nvSpPr>
          <p:cNvPr id="12" name="Text 6"/>
          <p:cNvSpPr/>
          <p:nvPr/>
        </p:nvSpPr>
        <p:spPr>
          <a:xfrm>
            <a:off x="907625" y="2814523"/>
            <a:ext cx="3017520" cy="51206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r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728" b="1" dirty="0">
                <a:solidFill>
                  <a:srgbClr val="3F98E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时间追踪软件的选择要点</a:t>
            </a:r>
            <a:endParaRPr lang="en-US" sz="1440" dirty="0"/>
          </a:p>
        </p:txBody>
      </p:sp>
      <p:sp>
        <p:nvSpPr>
          <p:cNvPr id="13" name="Text 7"/>
          <p:cNvSpPr/>
          <p:nvPr/>
        </p:nvSpPr>
        <p:spPr>
          <a:xfrm>
            <a:off x="953345" y="3183941"/>
            <a:ext cx="2971800" cy="841248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2" dirty="0">
                <a:solidFill>
                  <a:srgbClr val="00081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选择时间追踪软件时，需考虑其功能、易用性、兼容性等因素，确保所选软件能真正融入并优化个人的时间管理流程。</a:t>
            </a:r>
            <a:endParaRPr lang="en-US" sz="1440" dirty="0"/>
          </a:p>
        </p:txBody>
      </p:sp>
      <p:sp>
        <p:nvSpPr>
          <p:cNvPr id="14" name="Text 8"/>
          <p:cNvSpPr/>
          <p:nvPr/>
        </p:nvSpPr>
        <p:spPr>
          <a:xfrm>
            <a:off x="5698866" y="2629814"/>
            <a:ext cx="3017520" cy="51206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728" b="1" dirty="0">
                <a:solidFill>
                  <a:srgbClr val="3F98E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时间追踪软件的使用技巧</a:t>
            </a:r>
            <a:endParaRPr lang="en-US" sz="1440" dirty="0"/>
          </a:p>
        </p:txBody>
      </p:sp>
      <p:sp>
        <p:nvSpPr>
          <p:cNvPr id="15" name="Text 9"/>
          <p:cNvSpPr/>
          <p:nvPr/>
        </p:nvSpPr>
        <p:spPr>
          <a:xfrm>
            <a:off x="5698866" y="2999232"/>
            <a:ext cx="2971800" cy="841248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just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2" dirty="0">
                <a:solidFill>
                  <a:srgbClr val="00081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有效使用时间追踪软件需设定明确目标、合理分类任务，并定期回顾分析数据，以持续优化时间分配和利用效率。</a:t>
            </a:r>
            <a:endParaRPr lang="en-US" sz="1440" dirty="0"/>
          </a:p>
        </p:txBody>
      </p:sp>
      <p:pic>
        <p:nvPicPr>
          <p:cNvPr id="16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03039" y="2564991"/>
            <a:ext cx="984320" cy="984320"/>
          </a:xfrm>
          <a:prstGeom prst="rect">
            <a:avLst/>
          </a:prstGeom>
        </p:spPr>
      </p:pic>
      <p:sp>
        <p:nvSpPr>
          <p:cNvPr id="17" name="Shape 10"/>
          <p:cNvSpPr/>
          <p:nvPr/>
        </p:nvSpPr>
        <p:spPr>
          <a:xfrm>
            <a:off x="4657662" y="3577133"/>
            <a:ext cx="841489" cy="182880"/>
          </a:xfrm>
          <a:custGeom>
            <a:avLst/>
            <a:gdLst/>
            <a:ahLst/>
            <a:cxnLst/>
            <a:rect l="l" t="t" r="r" b="b"/>
            <a:pathLst>
              <a:path w="841489" h="182880">
                <a:moveTo>
                  <a:pt x="420744" y="0"/>
                </a:moveTo>
                <a:moveTo>
                  <a:pt x="420744" y="0"/>
                </a:moveTo>
                <a:cubicBezTo>
                  <a:pt x="652960" y="0"/>
                  <a:pt x="841489" y="40973"/>
                  <a:pt x="841489" y="91440"/>
                </a:cubicBezTo>
                <a:cubicBezTo>
                  <a:pt x="841489" y="141907"/>
                  <a:pt x="652960" y="182880"/>
                  <a:pt x="420744" y="182880"/>
                </a:cubicBezTo>
                <a:cubicBezTo>
                  <a:pt x="188529" y="182880"/>
                  <a:pt x="0" y="141907"/>
                  <a:pt x="0" y="91440"/>
                </a:cubicBezTo>
                <a:cubicBezTo>
                  <a:pt x="0" y="40973"/>
                  <a:pt x="188529" y="0"/>
                  <a:pt x="420744" y="0"/>
                </a:cubicBezTo>
                <a:close/>
              </a:path>
            </a:pathLst>
          </a:custGeom>
          <a:solidFill>
            <a:srgbClr val="3F98EE">
              <a:alpha val="10000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pic>
        <p:nvPicPr>
          <p:cNvPr id="18" name="Image 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71114" y="2887346"/>
            <a:ext cx="229882" cy="229882"/>
          </a:xfrm>
          <a:prstGeom prst="rect">
            <a:avLst/>
          </a:prstGeom>
        </p:spPr>
      </p:pic>
      <p:sp>
        <p:nvSpPr>
          <p:cNvPr id="19" name="Shape 11"/>
          <p:cNvSpPr/>
          <p:nvPr/>
        </p:nvSpPr>
        <p:spPr>
          <a:xfrm>
            <a:off x="4061233" y="3344875"/>
            <a:ext cx="596429" cy="182880"/>
          </a:xfrm>
          <a:custGeom>
            <a:avLst/>
            <a:gdLst/>
            <a:ahLst/>
            <a:cxnLst/>
            <a:rect l="l" t="t" r="r" b="b"/>
            <a:pathLst>
              <a:path w="596429" h="182880">
                <a:moveTo>
                  <a:pt x="298214" y="0"/>
                </a:moveTo>
                <a:moveTo>
                  <a:pt x="298214" y="0"/>
                </a:moveTo>
                <a:cubicBezTo>
                  <a:pt x="462803" y="0"/>
                  <a:pt x="596429" y="40973"/>
                  <a:pt x="596429" y="91440"/>
                </a:cubicBezTo>
                <a:cubicBezTo>
                  <a:pt x="596429" y="141907"/>
                  <a:pt x="462803" y="182880"/>
                  <a:pt x="298214" y="182880"/>
                </a:cubicBezTo>
                <a:cubicBezTo>
                  <a:pt x="133625" y="182880"/>
                  <a:pt x="0" y="141907"/>
                  <a:pt x="0" y="91440"/>
                </a:cubicBezTo>
                <a:cubicBezTo>
                  <a:pt x="0" y="40973"/>
                  <a:pt x="133625" y="0"/>
                  <a:pt x="298214" y="0"/>
                </a:cubicBezTo>
                <a:close/>
              </a:path>
            </a:pathLst>
          </a:custGeom>
          <a:solidFill>
            <a:srgbClr val="3F98EE">
              <a:alpha val="10000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pic>
        <p:nvPicPr>
          <p:cNvPr id="20" name="Image 5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69733" y="2720509"/>
            <a:ext cx="229882" cy="229882"/>
          </a:xfrm>
          <a:prstGeom prst="rect">
            <a:avLst/>
          </a:prstGeom>
        </p:spPr>
      </p:pic>
      <p:pic>
        <p:nvPicPr>
          <p:cNvPr id="21" name="Image 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99507" y="2189258"/>
            <a:ext cx="251275" cy="251275"/>
          </a:xfrm>
          <a:prstGeom prst="rect">
            <a:avLst/>
          </a:prstGeom>
        </p:spPr>
      </p:pic>
      <p:pic>
        <p:nvPicPr>
          <p:cNvPr id="22" name="Image 7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33157" y="1806542"/>
            <a:ext cx="182880" cy="18288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609825" y="1638224"/>
            <a:ext cx="2055328" cy="1307592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5904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05</a:t>
            </a:r>
            <a:endParaRPr lang="en-US" sz="1440" dirty="0"/>
          </a:p>
        </p:txBody>
      </p:sp>
      <p:sp>
        <p:nvSpPr>
          <p:cNvPr id="4" name="Text 1"/>
          <p:cNvSpPr/>
          <p:nvPr/>
        </p:nvSpPr>
        <p:spPr>
          <a:xfrm>
            <a:off x="898159" y="2803469"/>
            <a:ext cx="5547400" cy="73152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288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时间管理的误区</a:t>
            </a:r>
            <a:endParaRPr lang="en-US" sz="144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283908" y="217665"/>
            <a:ext cx="8475579" cy="512064"/>
          </a:xfrm>
          <a:custGeom>
            <a:avLst/>
            <a:gdLst/>
            <a:ahLst/>
            <a:cxnLst/>
            <a:rect l="l" t="t" r="r" b="b"/>
            <a:pathLst>
              <a:path w="8475579" h="512064">
                <a:moveTo>
                  <a:pt x="0" y="0"/>
                </a:moveTo>
                <a:moveTo>
                  <a:pt x="0" y="0"/>
                </a:moveTo>
                <a:lnTo>
                  <a:pt x="8475579" y="0"/>
                </a:lnTo>
                <a:lnTo>
                  <a:pt x="8475579" y="512064"/>
                </a:lnTo>
                <a:lnTo>
                  <a:pt x="0" y="512064"/>
                </a:lnTo>
                <a:close/>
              </a:path>
            </a:pathLst>
          </a:custGeom>
          <a:solidFill>
            <a:srgbClr val="3F98EE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" name="Text 1"/>
          <p:cNvSpPr/>
          <p:nvPr/>
        </p:nvSpPr>
        <p:spPr>
          <a:xfrm>
            <a:off x="311851" y="217665"/>
            <a:ext cx="7424525" cy="51206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728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过度规划</a:t>
            </a:r>
            <a:endParaRPr lang="en-US" sz="1440" dirty="0"/>
          </a:p>
        </p:txBody>
      </p:sp>
      <p:sp>
        <p:nvSpPr>
          <p:cNvPr id="5" name="Shape 2"/>
          <p:cNvSpPr/>
          <p:nvPr/>
        </p:nvSpPr>
        <p:spPr>
          <a:xfrm>
            <a:off x="4148425" y="2215286"/>
            <a:ext cx="576615" cy="834888"/>
          </a:xfrm>
          <a:custGeom>
            <a:avLst/>
            <a:gdLst/>
            <a:ahLst/>
            <a:cxnLst/>
            <a:rect l="l" t="t" r="r" b="b"/>
            <a:pathLst>
              <a:path w="576615" h="834888">
                <a:moveTo>
                  <a:pt x="576615" y="0"/>
                </a:moveTo>
                <a:moveTo>
                  <a:pt x="576615" y="0"/>
                </a:moveTo>
                <a:lnTo>
                  <a:pt x="0" y="834888"/>
                </a:lnTo>
              </a:path>
            </a:pathLst>
          </a:custGeom>
          <a:noFill/>
          <a:ln w="19050">
            <a:solidFill>
              <a:srgbClr val="3F98EE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" name="Shape 3"/>
          <p:cNvSpPr/>
          <p:nvPr/>
        </p:nvSpPr>
        <p:spPr>
          <a:xfrm>
            <a:off x="4160714" y="1450417"/>
            <a:ext cx="564612" cy="751974"/>
          </a:xfrm>
          <a:custGeom>
            <a:avLst/>
            <a:gdLst/>
            <a:ahLst/>
            <a:cxnLst/>
            <a:rect l="l" t="t" r="r" b="b"/>
            <a:pathLst>
              <a:path w="564612" h="751974">
                <a:moveTo>
                  <a:pt x="0" y="0"/>
                </a:moveTo>
                <a:moveTo>
                  <a:pt x="0" y="0"/>
                </a:moveTo>
                <a:lnTo>
                  <a:pt x="564612" y="751974"/>
                </a:lnTo>
              </a:path>
            </a:pathLst>
          </a:custGeom>
          <a:noFill/>
          <a:ln w="19050">
            <a:solidFill>
              <a:srgbClr val="3F98EE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" name="Shape 4"/>
          <p:cNvSpPr/>
          <p:nvPr/>
        </p:nvSpPr>
        <p:spPr>
          <a:xfrm>
            <a:off x="646624" y="1078530"/>
            <a:ext cx="556517" cy="556517"/>
          </a:xfrm>
          <a:custGeom>
            <a:avLst/>
            <a:gdLst/>
            <a:ahLst/>
            <a:cxnLst/>
            <a:rect l="l" t="t" r="r" b="b"/>
            <a:pathLst>
              <a:path w="556517" h="556517">
                <a:moveTo>
                  <a:pt x="0" y="0"/>
                </a:moveTo>
                <a:moveTo>
                  <a:pt x="0" y="0"/>
                </a:moveTo>
                <a:lnTo>
                  <a:pt x="556517" y="0"/>
                </a:lnTo>
                <a:lnTo>
                  <a:pt x="556517" y="556517"/>
                </a:lnTo>
                <a:lnTo>
                  <a:pt x="0" y="556517"/>
                </a:lnTo>
                <a:close/>
              </a:path>
            </a:pathLst>
          </a:custGeom>
          <a:solidFill>
            <a:srgbClr val="3F98EE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8" name="Shape 5"/>
          <p:cNvSpPr/>
          <p:nvPr/>
        </p:nvSpPr>
        <p:spPr>
          <a:xfrm>
            <a:off x="1203141" y="1359276"/>
            <a:ext cx="2868202" cy="0"/>
          </a:xfrm>
          <a:custGeom>
            <a:avLst/>
            <a:gdLst/>
            <a:ahLst/>
            <a:cxnLst/>
            <a:rect l="l" t="t" r="r" b="b"/>
            <a:pathLst>
              <a:path w="2868202">
                <a:moveTo>
                  <a:pt x="0" y="0"/>
                </a:moveTo>
                <a:moveTo>
                  <a:pt x="0" y="0"/>
                </a:moveTo>
                <a:lnTo>
                  <a:pt x="2868202" y="0"/>
                </a:lnTo>
              </a:path>
            </a:pathLst>
          </a:custGeom>
          <a:noFill/>
          <a:ln w="19050">
            <a:solidFill>
              <a:srgbClr val="3F98EE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" name="Shape 6"/>
          <p:cNvSpPr/>
          <p:nvPr/>
        </p:nvSpPr>
        <p:spPr>
          <a:xfrm>
            <a:off x="4056069" y="1350132"/>
            <a:ext cx="192640" cy="192640"/>
          </a:xfrm>
          <a:custGeom>
            <a:avLst/>
            <a:gdLst/>
            <a:ahLst/>
            <a:cxnLst/>
            <a:rect l="l" t="t" r="r" b="b"/>
            <a:pathLst>
              <a:path w="192640" h="192640">
                <a:moveTo>
                  <a:pt x="0" y="0"/>
                </a:moveTo>
                <a:moveTo>
                  <a:pt x="0" y="0"/>
                </a:moveTo>
                <a:lnTo>
                  <a:pt x="192640" y="0"/>
                </a:lnTo>
                <a:lnTo>
                  <a:pt x="192640" y="192640"/>
                </a:lnTo>
                <a:lnTo>
                  <a:pt x="0" y="192640"/>
                </a:lnTo>
                <a:close/>
              </a:path>
            </a:pathLst>
          </a:custGeom>
          <a:solidFill>
            <a:srgbClr val="3F98EE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0" name="Shape 7"/>
          <p:cNvSpPr/>
          <p:nvPr/>
        </p:nvSpPr>
        <p:spPr>
          <a:xfrm>
            <a:off x="4056069" y="2932872"/>
            <a:ext cx="192640" cy="192640"/>
          </a:xfrm>
          <a:custGeom>
            <a:avLst/>
            <a:gdLst/>
            <a:ahLst/>
            <a:cxnLst/>
            <a:rect l="l" t="t" r="r" b="b"/>
            <a:pathLst>
              <a:path w="192640" h="192640">
                <a:moveTo>
                  <a:pt x="0" y="0"/>
                </a:moveTo>
                <a:moveTo>
                  <a:pt x="0" y="0"/>
                </a:moveTo>
                <a:lnTo>
                  <a:pt x="192640" y="0"/>
                </a:lnTo>
                <a:lnTo>
                  <a:pt x="192640" y="192640"/>
                </a:lnTo>
                <a:lnTo>
                  <a:pt x="0" y="192640"/>
                </a:lnTo>
                <a:close/>
              </a:path>
            </a:pathLst>
          </a:custGeom>
          <a:solidFill>
            <a:srgbClr val="3F98EE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1" name="Shape 8"/>
          <p:cNvSpPr/>
          <p:nvPr/>
        </p:nvSpPr>
        <p:spPr>
          <a:xfrm>
            <a:off x="4838991" y="2211190"/>
            <a:ext cx="3224944" cy="0"/>
          </a:xfrm>
          <a:custGeom>
            <a:avLst/>
            <a:gdLst/>
            <a:ahLst/>
            <a:cxnLst/>
            <a:rect l="l" t="t" r="r" b="b"/>
            <a:pathLst>
              <a:path w="3224944">
                <a:moveTo>
                  <a:pt x="0" y="0"/>
                </a:moveTo>
                <a:moveTo>
                  <a:pt x="0" y="0"/>
                </a:moveTo>
                <a:lnTo>
                  <a:pt x="3224944" y="0"/>
                </a:lnTo>
              </a:path>
            </a:pathLst>
          </a:custGeom>
          <a:noFill/>
          <a:ln w="19050">
            <a:solidFill>
              <a:srgbClr val="3F98EE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" name="Shape 9"/>
          <p:cNvSpPr/>
          <p:nvPr/>
        </p:nvSpPr>
        <p:spPr>
          <a:xfrm>
            <a:off x="7940859" y="1957076"/>
            <a:ext cx="556517" cy="556517"/>
          </a:xfrm>
          <a:custGeom>
            <a:avLst/>
            <a:gdLst/>
            <a:ahLst/>
            <a:cxnLst/>
            <a:rect l="l" t="t" r="r" b="b"/>
            <a:pathLst>
              <a:path w="556517" h="556517">
                <a:moveTo>
                  <a:pt x="0" y="0"/>
                </a:moveTo>
                <a:moveTo>
                  <a:pt x="0" y="0"/>
                </a:moveTo>
                <a:lnTo>
                  <a:pt x="556517" y="0"/>
                </a:lnTo>
                <a:lnTo>
                  <a:pt x="556517" y="556517"/>
                </a:lnTo>
                <a:lnTo>
                  <a:pt x="0" y="556517"/>
                </a:lnTo>
                <a:close/>
              </a:path>
            </a:pathLst>
          </a:custGeom>
          <a:solidFill>
            <a:srgbClr val="3F98EE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3" name="Shape 10"/>
          <p:cNvSpPr/>
          <p:nvPr/>
        </p:nvSpPr>
        <p:spPr>
          <a:xfrm>
            <a:off x="1203141" y="3113881"/>
            <a:ext cx="2886490" cy="2488"/>
          </a:xfrm>
          <a:custGeom>
            <a:avLst/>
            <a:gdLst/>
            <a:ahLst/>
            <a:cxnLst/>
            <a:rect l="l" t="t" r="r" b="b"/>
            <a:pathLst>
              <a:path w="2886490" h="2488">
                <a:moveTo>
                  <a:pt x="0" y="0"/>
                </a:moveTo>
                <a:moveTo>
                  <a:pt x="0" y="0"/>
                </a:moveTo>
                <a:lnTo>
                  <a:pt x="2886490" y="2488"/>
                </a:lnTo>
              </a:path>
            </a:pathLst>
          </a:custGeom>
          <a:noFill/>
          <a:ln w="19050">
            <a:solidFill>
              <a:srgbClr val="3F98EE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" name="Shape 11"/>
          <p:cNvSpPr/>
          <p:nvPr/>
        </p:nvSpPr>
        <p:spPr>
          <a:xfrm>
            <a:off x="646624" y="2835622"/>
            <a:ext cx="556517" cy="556517"/>
          </a:xfrm>
          <a:custGeom>
            <a:avLst/>
            <a:gdLst/>
            <a:ahLst/>
            <a:cxnLst/>
            <a:rect l="l" t="t" r="r" b="b"/>
            <a:pathLst>
              <a:path w="556517" h="556517">
                <a:moveTo>
                  <a:pt x="0" y="0"/>
                </a:moveTo>
                <a:moveTo>
                  <a:pt x="0" y="0"/>
                </a:moveTo>
                <a:lnTo>
                  <a:pt x="556517" y="0"/>
                </a:lnTo>
                <a:lnTo>
                  <a:pt x="556517" y="556517"/>
                </a:lnTo>
                <a:lnTo>
                  <a:pt x="0" y="556517"/>
                </a:lnTo>
                <a:close/>
              </a:path>
            </a:pathLst>
          </a:custGeom>
          <a:solidFill>
            <a:srgbClr val="3F98EE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5" name="Text 12"/>
          <p:cNvSpPr/>
          <p:nvPr/>
        </p:nvSpPr>
        <p:spPr>
          <a:xfrm>
            <a:off x="646624" y="1105962"/>
            <a:ext cx="556517" cy="51206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2160" b="1" dirty="0">
                <a:solidFill>
                  <a:srgbClr val="E1E1E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01</a:t>
            </a:r>
            <a:endParaRPr lang="en-US" sz="1440" dirty="0"/>
          </a:p>
        </p:txBody>
      </p:sp>
      <p:sp>
        <p:nvSpPr>
          <p:cNvPr id="16" name="Text 13"/>
          <p:cNvSpPr/>
          <p:nvPr/>
        </p:nvSpPr>
        <p:spPr>
          <a:xfrm>
            <a:off x="7940859" y="1984508"/>
            <a:ext cx="556517" cy="51206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2160" b="1" dirty="0">
                <a:solidFill>
                  <a:srgbClr val="E1E1E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02</a:t>
            </a:r>
            <a:endParaRPr lang="en-US" sz="1440" dirty="0"/>
          </a:p>
        </p:txBody>
      </p:sp>
      <p:sp>
        <p:nvSpPr>
          <p:cNvPr id="17" name="Text 14"/>
          <p:cNvSpPr/>
          <p:nvPr/>
        </p:nvSpPr>
        <p:spPr>
          <a:xfrm>
            <a:off x="646624" y="2862421"/>
            <a:ext cx="556517" cy="51206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2160" b="1" dirty="0">
                <a:solidFill>
                  <a:srgbClr val="E1E1E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03</a:t>
            </a:r>
            <a:endParaRPr lang="en-US" sz="1440" dirty="0"/>
          </a:p>
        </p:txBody>
      </p:sp>
      <p:sp>
        <p:nvSpPr>
          <p:cNvPr id="18" name="Text 15"/>
          <p:cNvSpPr/>
          <p:nvPr/>
        </p:nvSpPr>
        <p:spPr>
          <a:xfrm>
            <a:off x="1203141" y="957284"/>
            <a:ext cx="2852928" cy="402336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728" b="1" dirty="0">
                <a:solidFill>
                  <a:srgbClr val="3F98E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过度规划的定义</a:t>
            </a:r>
            <a:endParaRPr lang="en-US" sz="1440" dirty="0"/>
          </a:p>
        </p:txBody>
      </p:sp>
      <p:sp>
        <p:nvSpPr>
          <p:cNvPr id="19" name="Text 16"/>
          <p:cNvSpPr/>
          <p:nvPr/>
        </p:nvSpPr>
        <p:spPr>
          <a:xfrm>
            <a:off x="1203665" y="1359620"/>
            <a:ext cx="2852928" cy="841248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2" dirty="0">
                <a:solidFill>
                  <a:srgbClr val="00081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过度规划指的是在时间管理中，制定过于详细或不切实际的计划，导致无法有效执行，反而增加压力和焦虑。</a:t>
            </a:r>
            <a:endParaRPr lang="en-US" sz="1440" dirty="0"/>
          </a:p>
        </p:txBody>
      </p:sp>
      <p:sp>
        <p:nvSpPr>
          <p:cNvPr id="20" name="Text 17"/>
          <p:cNvSpPr/>
          <p:nvPr/>
        </p:nvSpPr>
        <p:spPr>
          <a:xfrm>
            <a:off x="4838690" y="1808486"/>
            <a:ext cx="2852928" cy="402336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728" b="1" dirty="0">
                <a:solidFill>
                  <a:srgbClr val="3F98E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过度规划的影响</a:t>
            </a:r>
            <a:endParaRPr lang="en-US" sz="1440" dirty="0"/>
          </a:p>
        </p:txBody>
      </p:sp>
      <p:sp>
        <p:nvSpPr>
          <p:cNvPr id="21" name="Text 18"/>
          <p:cNvSpPr/>
          <p:nvPr/>
        </p:nvSpPr>
        <p:spPr>
          <a:xfrm>
            <a:off x="4838405" y="2210926"/>
            <a:ext cx="2852928" cy="841248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2" dirty="0">
                <a:solidFill>
                  <a:srgbClr val="00081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过度规划可能导致任务堆积、优先级混乱，甚至引发拖延症，影响学习效率和个人发展。</a:t>
            </a:r>
            <a:endParaRPr lang="en-US" sz="1440" dirty="0"/>
          </a:p>
        </p:txBody>
      </p:sp>
      <p:sp>
        <p:nvSpPr>
          <p:cNvPr id="22" name="Text 19"/>
          <p:cNvSpPr/>
          <p:nvPr/>
        </p:nvSpPr>
        <p:spPr>
          <a:xfrm>
            <a:off x="1203141" y="2704702"/>
            <a:ext cx="2852928" cy="402336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728" b="1" dirty="0">
                <a:solidFill>
                  <a:srgbClr val="3F98E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如何避免过度规划</a:t>
            </a:r>
            <a:endParaRPr lang="en-US" sz="1440" dirty="0"/>
          </a:p>
        </p:txBody>
      </p:sp>
      <p:sp>
        <p:nvSpPr>
          <p:cNvPr id="23" name="Text 20"/>
          <p:cNvSpPr/>
          <p:nvPr/>
        </p:nvSpPr>
        <p:spPr>
          <a:xfrm>
            <a:off x="1203141" y="3125512"/>
            <a:ext cx="2852928" cy="841248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2" dirty="0">
                <a:solidFill>
                  <a:srgbClr val="00081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合理设定目标，采用灵活的时间管理策略，如番茄工作法，保持计划的可行性和适应性。</a:t>
            </a:r>
            <a:endParaRPr lang="en-US" sz="1440" dirty="0"/>
          </a:p>
        </p:txBody>
      </p:sp>
      <p:sp>
        <p:nvSpPr>
          <p:cNvPr id="24" name="Shape 21"/>
          <p:cNvSpPr/>
          <p:nvPr/>
        </p:nvSpPr>
        <p:spPr>
          <a:xfrm>
            <a:off x="4646351" y="2114870"/>
            <a:ext cx="192640" cy="192640"/>
          </a:xfrm>
          <a:custGeom>
            <a:avLst/>
            <a:gdLst/>
            <a:ahLst/>
            <a:cxnLst/>
            <a:rect l="l" t="t" r="r" b="b"/>
            <a:pathLst>
              <a:path w="192640" h="192640">
                <a:moveTo>
                  <a:pt x="0" y="0"/>
                </a:moveTo>
                <a:moveTo>
                  <a:pt x="0" y="0"/>
                </a:moveTo>
                <a:lnTo>
                  <a:pt x="192640" y="0"/>
                </a:lnTo>
                <a:lnTo>
                  <a:pt x="192640" y="192640"/>
                </a:lnTo>
                <a:lnTo>
                  <a:pt x="0" y="192640"/>
                </a:lnTo>
                <a:close/>
              </a:path>
            </a:pathLst>
          </a:custGeom>
          <a:solidFill>
            <a:srgbClr val="3F98EE"/>
          </a:solidFill>
          <a:ln/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283908" y="217665"/>
            <a:ext cx="8475579" cy="512064"/>
          </a:xfrm>
          <a:custGeom>
            <a:avLst/>
            <a:gdLst/>
            <a:ahLst/>
            <a:cxnLst/>
            <a:rect l="l" t="t" r="r" b="b"/>
            <a:pathLst>
              <a:path w="8475579" h="512064">
                <a:moveTo>
                  <a:pt x="0" y="0"/>
                </a:moveTo>
                <a:moveTo>
                  <a:pt x="0" y="0"/>
                </a:moveTo>
                <a:lnTo>
                  <a:pt x="8475579" y="0"/>
                </a:lnTo>
                <a:lnTo>
                  <a:pt x="8475579" y="512064"/>
                </a:lnTo>
                <a:lnTo>
                  <a:pt x="0" y="512064"/>
                </a:lnTo>
                <a:close/>
              </a:path>
            </a:pathLst>
          </a:custGeom>
          <a:solidFill>
            <a:srgbClr val="3F98EE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" name="Text 1"/>
          <p:cNvSpPr/>
          <p:nvPr/>
        </p:nvSpPr>
        <p:spPr>
          <a:xfrm>
            <a:off x="311851" y="217665"/>
            <a:ext cx="7424525" cy="51206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728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拖延症</a:t>
            </a:r>
            <a:endParaRPr lang="en-US" sz="1440" dirty="0"/>
          </a:p>
        </p:txBody>
      </p:sp>
      <p:pic>
        <p:nvPicPr>
          <p:cNvPr id="5" name="Image 0" descr="https://sgw-dx.xf-yun.com/api/v1/sparkdesk/_174236350977863bc22443dbe464e9d6ca90d6fb7fcbe.jpg?authorization=c2ltcGxlLWp3dCBhaz1zcGFya2Rlc2s4MDAwMDAwMDAwMDE7ZXhwPTMzMTkxNjM1MDk7YWxnbz1obWFjLXNoYTI1NjtzaWc9NEl6V0o0TGI1KyttVWtmVGRJbUduS0JURUFsRUNCdlhSd254R1pQTS9xTT0=&amp;x_location=7YfmxI7B7uKO7jlRxIftd60we5D="/>
          <p:cNvPicPr>
            <a:picLocks noChangeAspect="1"/>
          </p:cNvPicPr>
          <p:nvPr/>
        </p:nvPicPr>
        <p:blipFill>
          <a:blip r:embed="rId3"/>
          <a:srcRect l="21910" r="21910"/>
          <a:stretch/>
        </p:blipFill>
        <p:spPr>
          <a:xfrm>
            <a:off x="3750337" y="1750087"/>
            <a:ext cx="1643325" cy="1643325"/>
          </a:xfrm>
          <a:prstGeom prst="ellipse">
            <a:avLst/>
          </a:prstGeom>
        </p:spPr>
      </p:pic>
      <p:sp>
        <p:nvSpPr>
          <p:cNvPr id="6" name="Text 2"/>
          <p:cNvSpPr/>
          <p:nvPr/>
        </p:nvSpPr>
        <p:spPr>
          <a:xfrm>
            <a:off x="596714" y="1048817"/>
            <a:ext cx="3017520" cy="51206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r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728" b="1" dirty="0">
                <a:solidFill>
                  <a:srgbClr val="3F98E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拖延症的定义</a:t>
            </a:r>
            <a:endParaRPr lang="en-US" sz="1440" dirty="0"/>
          </a:p>
        </p:txBody>
      </p:sp>
      <p:sp>
        <p:nvSpPr>
          <p:cNvPr id="7" name="Text 3"/>
          <p:cNvSpPr/>
          <p:nvPr/>
        </p:nvSpPr>
        <p:spPr>
          <a:xfrm>
            <a:off x="642434" y="1443838"/>
            <a:ext cx="2971800" cy="841248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en-US" sz="1152" dirty="0">
                <a:solidFill>
                  <a:srgbClr val="00081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拖延症是一种常见的行为问题，表现为无法按时完成任务或决策，常导致时间浪费和效率低下。</a:t>
            </a:r>
            <a:endParaRPr lang="en-US" sz="1440" dirty="0"/>
          </a:p>
        </p:txBody>
      </p:sp>
      <p:sp>
        <p:nvSpPr>
          <p:cNvPr id="8" name="Text 4"/>
          <p:cNvSpPr/>
          <p:nvPr/>
        </p:nvSpPr>
        <p:spPr>
          <a:xfrm>
            <a:off x="5535727" y="1048839"/>
            <a:ext cx="3017520" cy="51206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728" b="1" dirty="0">
                <a:solidFill>
                  <a:srgbClr val="3F98E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拖延症的原因</a:t>
            </a:r>
            <a:endParaRPr lang="en-US" sz="1440" dirty="0"/>
          </a:p>
        </p:txBody>
      </p:sp>
      <p:sp>
        <p:nvSpPr>
          <p:cNvPr id="9" name="Text 5"/>
          <p:cNvSpPr/>
          <p:nvPr/>
        </p:nvSpPr>
        <p:spPr>
          <a:xfrm>
            <a:off x="5535727" y="1443838"/>
            <a:ext cx="2971800" cy="841248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just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2" dirty="0">
                <a:solidFill>
                  <a:srgbClr val="00081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拖延症可能源于多种因素，包括恐惧失败、缺乏自信、任务难度大等，了解原因是解决问题的第一步。</a:t>
            </a:r>
            <a:endParaRPr lang="en-US" sz="1440" dirty="0"/>
          </a:p>
        </p:txBody>
      </p:sp>
      <p:sp>
        <p:nvSpPr>
          <p:cNvPr id="10" name="Text 6"/>
          <p:cNvSpPr/>
          <p:nvPr/>
        </p:nvSpPr>
        <p:spPr>
          <a:xfrm>
            <a:off x="596714" y="2832811"/>
            <a:ext cx="3017520" cy="51206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r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728" b="1" dirty="0">
                <a:solidFill>
                  <a:srgbClr val="3F98E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拖延症的影响</a:t>
            </a:r>
            <a:endParaRPr lang="en-US" sz="1440" dirty="0"/>
          </a:p>
        </p:txBody>
      </p:sp>
      <p:sp>
        <p:nvSpPr>
          <p:cNvPr id="11" name="Text 7"/>
          <p:cNvSpPr/>
          <p:nvPr/>
        </p:nvSpPr>
        <p:spPr>
          <a:xfrm>
            <a:off x="642434" y="3202229"/>
            <a:ext cx="2971800" cy="841248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2" dirty="0">
                <a:solidFill>
                  <a:srgbClr val="00081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拖延症不仅影响个人的时间管理和学习效率，还可能导致心理压力增加，影响人际关系和生活质量。</a:t>
            </a:r>
            <a:endParaRPr lang="en-US" sz="1440" dirty="0"/>
          </a:p>
        </p:txBody>
      </p:sp>
      <p:sp>
        <p:nvSpPr>
          <p:cNvPr id="12" name="Text 8"/>
          <p:cNvSpPr/>
          <p:nvPr/>
        </p:nvSpPr>
        <p:spPr>
          <a:xfrm>
            <a:off x="5535727" y="2832811"/>
            <a:ext cx="3017520" cy="51206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728" b="1" dirty="0">
                <a:solidFill>
                  <a:srgbClr val="3F98E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克服拖延症的方法</a:t>
            </a:r>
            <a:endParaRPr lang="en-US" sz="1440" dirty="0"/>
          </a:p>
        </p:txBody>
      </p:sp>
      <p:sp>
        <p:nvSpPr>
          <p:cNvPr id="13" name="Text 9"/>
          <p:cNvSpPr/>
          <p:nvPr/>
        </p:nvSpPr>
        <p:spPr>
          <a:xfrm>
            <a:off x="5535727" y="3202229"/>
            <a:ext cx="2971800" cy="841248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just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2" dirty="0">
                <a:solidFill>
                  <a:srgbClr val="00081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通过设定明确的目标、制定实际的计划、提高自我控制力等方法，可以有效克服拖延症，提高时间管理能力。</a:t>
            </a:r>
            <a:endParaRPr lang="en-US" sz="144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283908" y="217665"/>
            <a:ext cx="8475579" cy="512064"/>
          </a:xfrm>
          <a:custGeom>
            <a:avLst/>
            <a:gdLst/>
            <a:ahLst/>
            <a:cxnLst/>
            <a:rect l="l" t="t" r="r" b="b"/>
            <a:pathLst>
              <a:path w="8475579" h="512064">
                <a:moveTo>
                  <a:pt x="0" y="0"/>
                </a:moveTo>
                <a:moveTo>
                  <a:pt x="0" y="0"/>
                </a:moveTo>
                <a:lnTo>
                  <a:pt x="8475579" y="0"/>
                </a:lnTo>
                <a:lnTo>
                  <a:pt x="8475579" y="512064"/>
                </a:lnTo>
                <a:lnTo>
                  <a:pt x="0" y="512064"/>
                </a:lnTo>
                <a:close/>
              </a:path>
            </a:pathLst>
          </a:custGeom>
          <a:solidFill>
            <a:srgbClr val="3F98EE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" name="Text 1"/>
          <p:cNvSpPr/>
          <p:nvPr/>
        </p:nvSpPr>
        <p:spPr>
          <a:xfrm>
            <a:off x="311851" y="217665"/>
            <a:ext cx="7424525" cy="51206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728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忽视休息</a:t>
            </a:r>
            <a:endParaRPr lang="en-US" sz="1440" dirty="0"/>
          </a:p>
        </p:txBody>
      </p:sp>
      <p:sp>
        <p:nvSpPr>
          <p:cNvPr id="5" name="Shape 2"/>
          <p:cNvSpPr/>
          <p:nvPr/>
        </p:nvSpPr>
        <p:spPr>
          <a:xfrm>
            <a:off x="5865252" y="1312744"/>
            <a:ext cx="1850183" cy="838187"/>
          </a:xfrm>
          <a:custGeom>
            <a:avLst/>
            <a:gdLst/>
            <a:ahLst/>
            <a:cxnLst/>
            <a:rect l="l" t="t" r="r" b="b"/>
            <a:pathLst>
              <a:path w="1850183" h="838187">
                <a:moveTo>
                  <a:pt x="174182" y="0"/>
                </a:moveTo>
                <a:moveTo>
                  <a:pt x="174182" y="0"/>
                </a:moveTo>
                <a:lnTo>
                  <a:pt x="1676001" y="0"/>
                </a:lnTo>
                <a:quadBezTo>
                  <a:pt x="1850183" y="0"/>
                  <a:pt x="1850183" y="174182"/>
                </a:quadBezTo>
                <a:lnTo>
                  <a:pt x="1850183" y="664006"/>
                </a:lnTo>
                <a:quadBezTo>
                  <a:pt x="1850183" y="838187"/>
                  <a:pt x="1676001" y="838187"/>
                </a:quadBezTo>
                <a:lnTo>
                  <a:pt x="174182" y="838187"/>
                </a:lnTo>
                <a:quadBezTo>
                  <a:pt x="0" y="838187"/>
                  <a:pt x="0" y="664006"/>
                </a:quadBezTo>
                <a:lnTo>
                  <a:pt x="0" y="174182"/>
                </a:lnTo>
                <a:quadBezTo>
                  <a:pt x="0" y="0"/>
                  <a:pt x="174182" y="0"/>
                </a:quadBezTo>
                <a:close/>
              </a:path>
            </a:pathLst>
          </a:custGeom>
          <a:solidFill>
            <a:srgbClr val="3F98EE"/>
          </a:solidFill>
          <a:ln/>
          <a:effectLst>
            <a:outerShdw blurRad="47625" dist="101600" dir="2700000" algn="bl" rotWithShape="0">
              <a:srgbClr val="808080">
                <a:alpha val="27843"/>
              </a:srgbClr>
            </a:outerShdw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6" name="Shape 3"/>
          <p:cNvSpPr/>
          <p:nvPr/>
        </p:nvSpPr>
        <p:spPr>
          <a:xfrm>
            <a:off x="814192" y="2395619"/>
            <a:ext cx="1834168" cy="626301"/>
          </a:xfrm>
          <a:custGeom>
            <a:avLst/>
            <a:gdLst/>
            <a:ahLst/>
            <a:cxnLst/>
            <a:rect l="l" t="t" r="r" b="b"/>
            <a:pathLst>
              <a:path w="1834168" h="626301">
                <a:moveTo>
                  <a:pt x="0" y="62630"/>
                </a:moveTo>
                <a:moveTo>
                  <a:pt x="0" y="62630"/>
                </a:moveTo>
                <a:cubicBezTo>
                  <a:pt x="550250" y="187890"/>
                  <a:pt x="1283918" y="-125260"/>
                  <a:pt x="1834168" y="62630"/>
                </a:cubicBezTo>
                <a:lnTo>
                  <a:pt x="1834168" y="563671"/>
                </a:lnTo>
                <a:cubicBezTo>
                  <a:pt x="1283918" y="438411"/>
                  <a:pt x="550250" y="751562"/>
                  <a:pt x="0" y="563671"/>
                </a:cubicBezTo>
                <a:lnTo>
                  <a:pt x="0" y="62630"/>
                </a:lnTo>
                <a:close/>
              </a:path>
            </a:pathLst>
          </a:custGeom>
          <a:solidFill>
            <a:srgbClr val="002F85"/>
          </a:solidFill>
          <a:ln/>
          <a:effectLst>
            <a:outerShdw blurRad="47625" dist="101600" dir="2700000" algn="bl" rotWithShape="0">
              <a:srgbClr val="808080">
                <a:alpha val="27843"/>
              </a:srgbClr>
            </a:outerShdw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7" name="Text 4"/>
          <p:cNvSpPr/>
          <p:nvPr/>
        </p:nvSpPr>
        <p:spPr>
          <a:xfrm>
            <a:off x="914847" y="2452738"/>
            <a:ext cx="1632857" cy="51206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728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点击输入标题</a:t>
            </a:r>
            <a:endParaRPr lang="en-US" sz="1440" dirty="0"/>
          </a:p>
        </p:txBody>
      </p:sp>
      <p:sp>
        <p:nvSpPr>
          <p:cNvPr id="8" name="Shape 5"/>
          <p:cNvSpPr/>
          <p:nvPr/>
        </p:nvSpPr>
        <p:spPr>
          <a:xfrm>
            <a:off x="3050911" y="1446952"/>
            <a:ext cx="1655225" cy="559198"/>
          </a:xfrm>
          <a:custGeom>
            <a:avLst/>
            <a:gdLst/>
            <a:ahLst/>
            <a:cxnLst/>
            <a:rect l="l" t="t" r="r" b="b"/>
            <a:pathLst>
              <a:path w="1655225" h="559198">
                <a:moveTo>
                  <a:pt x="139799" y="0"/>
                </a:moveTo>
                <a:moveTo>
                  <a:pt x="139799" y="0"/>
                </a:moveTo>
                <a:lnTo>
                  <a:pt x="1515426" y="0"/>
                </a:lnTo>
                <a:quadBezTo>
                  <a:pt x="1655225" y="0"/>
                  <a:pt x="1655225" y="139799"/>
                </a:quadBezTo>
                <a:lnTo>
                  <a:pt x="1655225" y="419398"/>
                </a:lnTo>
                <a:quadBezTo>
                  <a:pt x="1655225" y="559198"/>
                  <a:pt x="1515426" y="559198"/>
                </a:quadBezTo>
                <a:lnTo>
                  <a:pt x="139799" y="559198"/>
                </a:lnTo>
                <a:quadBezTo>
                  <a:pt x="0" y="559198"/>
                  <a:pt x="0" y="419398"/>
                </a:quadBezTo>
                <a:lnTo>
                  <a:pt x="0" y="139799"/>
                </a:lnTo>
                <a:quadBezTo>
                  <a:pt x="0" y="0"/>
                  <a:pt x="139799" y="0"/>
                </a:quadBezTo>
                <a:close/>
              </a:path>
            </a:pathLst>
          </a:custGeom>
          <a:solidFill>
            <a:srgbClr val="3F98EE"/>
          </a:solidFill>
          <a:ln/>
          <a:effectLst>
            <a:outerShdw blurRad="47625" dist="101600" dir="2700000" algn="bl" rotWithShape="0">
              <a:srgbClr val="808080">
                <a:alpha val="27843"/>
              </a:srgbClr>
            </a:outerShdw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9" name="Text 6"/>
          <p:cNvSpPr/>
          <p:nvPr/>
        </p:nvSpPr>
        <p:spPr>
          <a:xfrm>
            <a:off x="3162750" y="1497951"/>
            <a:ext cx="1431546" cy="45720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44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点击输入标题</a:t>
            </a:r>
            <a:endParaRPr lang="en-US" sz="1440" dirty="0"/>
          </a:p>
        </p:txBody>
      </p:sp>
      <p:sp>
        <p:nvSpPr>
          <p:cNvPr id="10" name="Shape 7"/>
          <p:cNvSpPr/>
          <p:nvPr/>
        </p:nvSpPr>
        <p:spPr>
          <a:xfrm>
            <a:off x="3050911" y="3336968"/>
            <a:ext cx="1655225" cy="559198"/>
          </a:xfrm>
          <a:custGeom>
            <a:avLst/>
            <a:gdLst/>
            <a:ahLst/>
            <a:cxnLst/>
            <a:rect l="l" t="t" r="r" b="b"/>
            <a:pathLst>
              <a:path w="1655225" h="559198">
                <a:moveTo>
                  <a:pt x="139799" y="0"/>
                </a:moveTo>
                <a:moveTo>
                  <a:pt x="139799" y="0"/>
                </a:moveTo>
                <a:lnTo>
                  <a:pt x="1515426" y="0"/>
                </a:lnTo>
                <a:quadBezTo>
                  <a:pt x="1655225" y="0"/>
                  <a:pt x="1655225" y="139799"/>
                </a:quadBezTo>
                <a:lnTo>
                  <a:pt x="1655225" y="419398"/>
                </a:lnTo>
                <a:quadBezTo>
                  <a:pt x="1655225" y="559198"/>
                  <a:pt x="1515426" y="559198"/>
                </a:quadBezTo>
                <a:lnTo>
                  <a:pt x="139799" y="559198"/>
                </a:lnTo>
                <a:quadBezTo>
                  <a:pt x="0" y="559198"/>
                  <a:pt x="0" y="419398"/>
                </a:quadBezTo>
                <a:lnTo>
                  <a:pt x="0" y="139799"/>
                </a:lnTo>
                <a:quadBezTo>
                  <a:pt x="0" y="0"/>
                  <a:pt x="139799" y="0"/>
                </a:quadBezTo>
                <a:close/>
              </a:path>
            </a:pathLst>
          </a:custGeom>
          <a:solidFill>
            <a:srgbClr val="3F98EE"/>
          </a:solidFill>
          <a:ln/>
          <a:effectLst>
            <a:outerShdw blurRad="47625" dist="101600" dir="2700000" algn="bl" rotWithShape="0">
              <a:srgbClr val="808080">
                <a:alpha val="27843"/>
              </a:srgbClr>
            </a:outerShdw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11" name="Text 8"/>
          <p:cNvSpPr/>
          <p:nvPr/>
        </p:nvSpPr>
        <p:spPr>
          <a:xfrm>
            <a:off x="3162750" y="3387967"/>
            <a:ext cx="1431546" cy="45720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44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点击输入标题</a:t>
            </a:r>
            <a:endParaRPr lang="en-US" sz="1440" dirty="0"/>
          </a:p>
        </p:txBody>
      </p:sp>
      <p:sp>
        <p:nvSpPr>
          <p:cNvPr id="12" name="Shape 9"/>
          <p:cNvSpPr/>
          <p:nvPr/>
        </p:nvSpPr>
        <p:spPr>
          <a:xfrm rot="2700000">
            <a:off x="5644634" y="1479923"/>
            <a:ext cx="514388" cy="503831"/>
          </a:xfrm>
          <a:custGeom>
            <a:avLst/>
            <a:gdLst/>
            <a:ahLst/>
            <a:cxnLst/>
            <a:rect l="l" t="t" r="r" b="b"/>
            <a:pathLst>
              <a:path w="514388" h="503831">
                <a:moveTo>
                  <a:pt x="0" y="0"/>
                </a:moveTo>
                <a:moveTo>
                  <a:pt x="0" y="0"/>
                </a:moveTo>
                <a:lnTo>
                  <a:pt x="0" y="503831"/>
                </a:lnTo>
                <a:lnTo>
                  <a:pt x="514388" y="503831"/>
                </a:lnTo>
                <a:close/>
              </a:path>
            </a:pathLst>
          </a:custGeom>
          <a:solidFill>
            <a:srgbClr val="3F98EE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3" name="Text 10"/>
          <p:cNvSpPr/>
          <p:nvPr/>
        </p:nvSpPr>
        <p:spPr>
          <a:xfrm>
            <a:off x="5658072" y="1497951"/>
            <a:ext cx="414360" cy="45720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44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01</a:t>
            </a:r>
            <a:endParaRPr lang="en-US" sz="1440" dirty="0"/>
          </a:p>
        </p:txBody>
      </p:sp>
      <p:pic>
        <p:nvPicPr>
          <p:cNvPr id="1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4242" y="1464912"/>
            <a:ext cx="513521" cy="512720"/>
          </a:xfrm>
          <a:prstGeom prst="rect">
            <a:avLst/>
          </a:prstGeom>
        </p:spPr>
      </p:pic>
      <p:pic>
        <p:nvPicPr>
          <p:cNvPr id="15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-1522758">
            <a:off x="2290944" y="1583259"/>
            <a:ext cx="513521" cy="512720"/>
          </a:xfrm>
          <a:prstGeom prst="rect">
            <a:avLst/>
          </a:prstGeom>
        </p:spPr>
      </p:pic>
      <p:pic>
        <p:nvPicPr>
          <p:cNvPr id="16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5973" flipV="1">
            <a:off x="2287449" y="3270340"/>
            <a:ext cx="513521" cy="512720"/>
          </a:xfrm>
          <a:prstGeom prst="rect">
            <a:avLst/>
          </a:prstGeom>
        </p:spPr>
      </p:pic>
      <p:pic>
        <p:nvPicPr>
          <p:cNvPr id="17" name="Image 3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4242" y="3354928"/>
            <a:ext cx="513521" cy="512720"/>
          </a:xfrm>
          <a:prstGeom prst="rect">
            <a:avLst/>
          </a:prstGeom>
        </p:spPr>
      </p:pic>
      <p:sp>
        <p:nvSpPr>
          <p:cNvPr id="18" name="Shape 11"/>
          <p:cNvSpPr/>
          <p:nvPr/>
        </p:nvSpPr>
        <p:spPr>
          <a:xfrm>
            <a:off x="3322166" y="2423051"/>
            <a:ext cx="1655225" cy="559198"/>
          </a:xfrm>
          <a:custGeom>
            <a:avLst/>
            <a:gdLst/>
            <a:ahLst/>
            <a:cxnLst/>
            <a:rect l="l" t="t" r="r" b="b"/>
            <a:pathLst>
              <a:path w="1655225" h="559198">
                <a:moveTo>
                  <a:pt x="139799" y="0"/>
                </a:moveTo>
                <a:moveTo>
                  <a:pt x="139799" y="0"/>
                </a:moveTo>
                <a:lnTo>
                  <a:pt x="1515426" y="0"/>
                </a:lnTo>
                <a:quadBezTo>
                  <a:pt x="1655225" y="0"/>
                  <a:pt x="1655225" y="139799"/>
                </a:quadBezTo>
                <a:lnTo>
                  <a:pt x="1655225" y="419398"/>
                </a:lnTo>
                <a:quadBezTo>
                  <a:pt x="1655225" y="559198"/>
                  <a:pt x="1515426" y="559198"/>
                </a:quadBezTo>
                <a:lnTo>
                  <a:pt x="139799" y="559198"/>
                </a:lnTo>
                <a:quadBezTo>
                  <a:pt x="0" y="559198"/>
                  <a:pt x="0" y="419398"/>
                </a:quadBezTo>
                <a:lnTo>
                  <a:pt x="0" y="139799"/>
                </a:lnTo>
                <a:quadBezTo>
                  <a:pt x="0" y="0"/>
                  <a:pt x="139799" y="0"/>
                </a:quadBezTo>
                <a:close/>
              </a:path>
            </a:pathLst>
          </a:custGeom>
          <a:solidFill>
            <a:srgbClr val="1B6AB6"/>
          </a:solidFill>
          <a:ln/>
          <a:effectLst>
            <a:outerShdw blurRad="47625" dist="101600" dir="2700000" algn="bl" rotWithShape="0">
              <a:srgbClr val="808080">
                <a:alpha val="27843"/>
              </a:srgbClr>
            </a:outerShdw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19" name="Text 12"/>
          <p:cNvSpPr/>
          <p:nvPr/>
        </p:nvSpPr>
        <p:spPr>
          <a:xfrm>
            <a:off x="3434006" y="2474050"/>
            <a:ext cx="1431546" cy="45720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44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点击输入标题</a:t>
            </a:r>
            <a:endParaRPr lang="en-US" sz="1440" dirty="0"/>
          </a:p>
        </p:txBody>
      </p:sp>
      <p:pic>
        <p:nvPicPr>
          <p:cNvPr id="20" name="Image 4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5497" y="2441012"/>
            <a:ext cx="513521" cy="512720"/>
          </a:xfrm>
          <a:prstGeom prst="rect">
            <a:avLst/>
          </a:prstGeom>
        </p:spPr>
      </p:pic>
      <p:pic>
        <p:nvPicPr>
          <p:cNvPr id="21" name="Image 5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8360" y="2452410"/>
            <a:ext cx="513521" cy="512720"/>
          </a:xfrm>
          <a:prstGeom prst="rect">
            <a:avLst/>
          </a:prstGeom>
        </p:spPr>
      </p:pic>
      <p:sp>
        <p:nvSpPr>
          <p:cNvPr id="22" name="Shape 13"/>
          <p:cNvSpPr/>
          <p:nvPr/>
        </p:nvSpPr>
        <p:spPr>
          <a:xfrm>
            <a:off x="6188671" y="2289676"/>
            <a:ext cx="1850183" cy="838187"/>
          </a:xfrm>
          <a:custGeom>
            <a:avLst/>
            <a:gdLst/>
            <a:ahLst/>
            <a:cxnLst/>
            <a:rect l="l" t="t" r="r" b="b"/>
            <a:pathLst>
              <a:path w="1850183" h="838187">
                <a:moveTo>
                  <a:pt x="174182" y="0"/>
                </a:moveTo>
                <a:moveTo>
                  <a:pt x="174182" y="0"/>
                </a:moveTo>
                <a:lnTo>
                  <a:pt x="1676001" y="0"/>
                </a:lnTo>
                <a:quadBezTo>
                  <a:pt x="1850183" y="0"/>
                  <a:pt x="1850183" y="174182"/>
                </a:quadBezTo>
                <a:lnTo>
                  <a:pt x="1850183" y="664006"/>
                </a:lnTo>
                <a:quadBezTo>
                  <a:pt x="1850183" y="838187"/>
                  <a:pt x="1676001" y="838187"/>
                </a:quadBezTo>
                <a:lnTo>
                  <a:pt x="174182" y="838187"/>
                </a:lnTo>
                <a:quadBezTo>
                  <a:pt x="0" y="838187"/>
                  <a:pt x="0" y="664006"/>
                </a:quadBezTo>
                <a:lnTo>
                  <a:pt x="0" y="174182"/>
                </a:lnTo>
                <a:quadBezTo>
                  <a:pt x="0" y="0"/>
                  <a:pt x="174182" y="0"/>
                </a:quadBezTo>
                <a:close/>
              </a:path>
            </a:pathLst>
          </a:custGeom>
          <a:solidFill>
            <a:srgbClr val="1B6AB6"/>
          </a:solidFill>
          <a:ln/>
          <a:effectLst>
            <a:outerShdw blurRad="47625" dist="101600" dir="2700000" algn="bl" rotWithShape="0">
              <a:srgbClr val="808080">
                <a:alpha val="27843"/>
              </a:srgbClr>
            </a:outerShdw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23" name="Shape 14"/>
          <p:cNvSpPr/>
          <p:nvPr/>
        </p:nvSpPr>
        <p:spPr>
          <a:xfrm rot="2700000">
            <a:off x="5968053" y="2456855"/>
            <a:ext cx="514388" cy="503831"/>
          </a:xfrm>
          <a:custGeom>
            <a:avLst/>
            <a:gdLst/>
            <a:ahLst/>
            <a:cxnLst/>
            <a:rect l="l" t="t" r="r" b="b"/>
            <a:pathLst>
              <a:path w="514388" h="503831">
                <a:moveTo>
                  <a:pt x="0" y="0"/>
                </a:moveTo>
                <a:moveTo>
                  <a:pt x="0" y="0"/>
                </a:moveTo>
                <a:lnTo>
                  <a:pt x="0" y="503831"/>
                </a:lnTo>
                <a:lnTo>
                  <a:pt x="514388" y="503831"/>
                </a:lnTo>
                <a:close/>
              </a:path>
            </a:pathLst>
          </a:custGeom>
          <a:solidFill>
            <a:srgbClr val="1B6AB6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4" name="Text 15"/>
          <p:cNvSpPr/>
          <p:nvPr/>
        </p:nvSpPr>
        <p:spPr>
          <a:xfrm>
            <a:off x="5981491" y="2474883"/>
            <a:ext cx="414360" cy="45720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44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02</a:t>
            </a:r>
            <a:endParaRPr lang="en-US" sz="1440" dirty="0"/>
          </a:p>
        </p:txBody>
      </p:sp>
      <p:sp>
        <p:nvSpPr>
          <p:cNvPr id="25" name="Shape 16"/>
          <p:cNvSpPr/>
          <p:nvPr/>
        </p:nvSpPr>
        <p:spPr>
          <a:xfrm>
            <a:off x="5865252" y="3197473"/>
            <a:ext cx="1850183" cy="838187"/>
          </a:xfrm>
          <a:custGeom>
            <a:avLst/>
            <a:gdLst/>
            <a:ahLst/>
            <a:cxnLst/>
            <a:rect l="l" t="t" r="r" b="b"/>
            <a:pathLst>
              <a:path w="1850183" h="838187">
                <a:moveTo>
                  <a:pt x="174182" y="0"/>
                </a:moveTo>
                <a:moveTo>
                  <a:pt x="174182" y="0"/>
                </a:moveTo>
                <a:lnTo>
                  <a:pt x="1676001" y="0"/>
                </a:lnTo>
                <a:quadBezTo>
                  <a:pt x="1850183" y="0"/>
                  <a:pt x="1850183" y="174182"/>
                </a:quadBezTo>
                <a:lnTo>
                  <a:pt x="1850183" y="664006"/>
                </a:lnTo>
                <a:quadBezTo>
                  <a:pt x="1850183" y="838187"/>
                  <a:pt x="1676001" y="838187"/>
                </a:quadBezTo>
                <a:lnTo>
                  <a:pt x="174182" y="838187"/>
                </a:lnTo>
                <a:quadBezTo>
                  <a:pt x="0" y="838187"/>
                  <a:pt x="0" y="664006"/>
                </a:quadBezTo>
                <a:lnTo>
                  <a:pt x="0" y="174182"/>
                </a:lnTo>
                <a:quadBezTo>
                  <a:pt x="0" y="0"/>
                  <a:pt x="174182" y="0"/>
                </a:quadBezTo>
                <a:close/>
              </a:path>
            </a:pathLst>
          </a:custGeom>
          <a:solidFill>
            <a:srgbClr val="3F98EE"/>
          </a:solidFill>
          <a:ln/>
          <a:effectLst>
            <a:outerShdw blurRad="47625" dist="101600" dir="2700000" algn="bl" rotWithShape="0">
              <a:srgbClr val="808080">
                <a:alpha val="27843"/>
              </a:srgbClr>
            </a:outerShdw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26" name="Shape 17"/>
          <p:cNvSpPr/>
          <p:nvPr/>
        </p:nvSpPr>
        <p:spPr>
          <a:xfrm rot="2700000">
            <a:off x="5644634" y="3364652"/>
            <a:ext cx="514388" cy="503831"/>
          </a:xfrm>
          <a:custGeom>
            <a:avLst/>
            <a:gdLst/>
            <a:ahLst/>
            <a:cxnLst/>
            <a:rect l="l" t="t" r="r" b="b"/>
            <a:pathLst>
              <a:path w="514388" h="503831">
                <a:moveTo>
                  <a:pt x="0" y="0"/>
                </a:moveTo>
                <a:moveTo>
                  <a:pt x="0" y="0"/>
                </a:moveTo>
                <a:lnTo>
                  <a:pt x="0" y="503831"/>
                </a:lnTo>
                <a:lnTo>
                  <a:pt x="514388" y="503831"/>
                </a:lnTo>
                <a:close/>
              </a:path>
            </a:pathLst>
          </a:custGeom>
          <a:solidFill>
            <a:srgbClr val="3F98EE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7" name="Text 18"/>
          <p:cNvSpPr/>
          <p:nvPr/>
        </p:nvSpPr>
        <p:spPr>
          <a:xfrm>
            <a:off x="5658072" y="3382680"/>
            <a:ext cx="414360" cy="45720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44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03</a:t>
            </a:r>
            <a:endParaRPr lang="en-US" sz="1440" dirty="0"/>
          </a:p>
        </p:txBody>
      </p:sp>
      <p:sp>
        <p:nvSpPr>
          <p:cNvPr id="28" name="Text 19"/>
          <p:cNvSpPr/>
          <p:nvPr/>
        </p:nvSpPr>
        <p:spPr>
          <a:xfrm>
            <a:off x="6119502" y="1373692"/>
            <a:ext cx="1456571" cy="128016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2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大学生常因学业压力忽视休息，长期缺乏睡眠会影响记忆力、注意力和学习效率，甚至导致健康问题。</a:t>
            </a:r>
            <a:endParaRPr lang="en-US" sz="1440" dirty="0"/>
          </a:p>
        </p:txBody>
      </p:sp>
      <p:sp>
        <p:nvSpPr>
          <p:cNvPr id="29" name="Text 20"/>
          <p:cNvSpPr/>
          <p:nvPr/>
        </p:nvSpPr>
        <p:spPr>
          <a:xfrm>
            <a:off x="6442921" y="2350624"/>
            <a:ext cx="1456571" cy="128016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2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合理安排学习和休息时间，采用番茄工作法等技巧，每学习25分钟休息5分钟，有助于提高学习效率。</a:t>
            </a:r>
            <a:endParaRPr lang="en-US" sz="1440" dirty="0"/>
          </a:p>
        </p:txBody>
      </p:sp>
      <p:sp>
        <p:nvSpPr>
          <p:cNvPr id="30" name="Text 21"/>
          <p:cNvSpPr/>
          <p:nvPr/>
        </p:nvSpPr>
        <p:spPr>
          <a:xfrm>
            <a:off x="6119502" y="3258421"/>
            <a:ext cx="1456571" cy="128016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2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选择适合自己的休息方式，如短暂小憩、散步或进行轻松活动，能有效缓解疲劳，提升精神状态。</a:t>
            </a:r>
            <a:endParaRPr lang="en-US" sz="144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609825" y="1638224"/>
            <a:ext cx="2055328" cy="1307592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5904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06</a:t>
            </a:r>
            <a:endParaRPr lang="en-US" sz="1440" dirty="0"/>
          </a:p>
        </p:txBody>
      </p:sp>
      <p:sp>
        <p:nvSpPr>
          <p:cNvPr id="4" name="Text 1"/>
          <p:cNvSpPr/>
          <p:nvPr/>
        </p:nvSpPr>
        <p:spPr>
          <a:xfrm>
            <a:off x="898159" y="2803469"/>
            <a:ext cx="5547400" cy="73152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288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时间管理的实践</a:t>
            </a:r>
            <a:endParaRPr lang="en-US" sz="144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283908" y="217665"/>
            <a:ext cx="8475579" cy="512064"/>
          </a:xfrm>
          <a:custGeom>
            <a:avLst/>
            <a:gdLst/>
            <a:ahLst/>
            <a:cxnLst/>
            <a:rect l="l" t="t" r="r" b="b"/>
            <a:pathLst>
              <a:path w="8475579" h="512064">
                <a:moveTo>
                  <a:pt x="0" y="0"/>
                </a:moveTo>
                <a:moveTo>
                  <a:pt x="0" y="0"/>
                </a:moveTo>
                <a:lnTo>
                  <a:pt x="8475579" y="0"/>
                </a:lnTo>
                <a:lnTo>
                  <a:pt x="8475579" y="512064"/>
                </a:lnTo>
                <a:lnTo>
                  <a:pt x="0" y="512064"/>
                </a:lnTo>
                <a:close/>
              </a:path>
            </a:pathLst>
          </a:custGeom>
          <a:solidFill>
            <a:srgbClr val="3F98EE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" name="Text 1"/>
          <p:cNvSpPr/>
          <p:nvPr/>
        </p:nvSpPr>
        <p:spPr>
          <a:xfrm>
            <a:off x="311851" y="217665"/>
            <a:ext cx="7424525" cy="51206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728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个人案例分享</a:t>
            </a:r>
            <a:endParaRPr lang="en-US" sz="1440" dirty="0"/>
          </a:p>
        </p:txBody>
      </p:sp>
      <p:pic>
        <p:nvPicPr>
          <p:cNvPr id="5" name="Image 0" descr="https://sgw-dx.xf-yun.com/api/v1/sparkdesk/_1742363514616bfb5a02f950c4f6b8e5dbb6f9aed57ea.jpg?authorization=c2ltcGxlLWp3dCBhaz1zcGFya2Rlc2s4MDAwMDAwMDAwMDE7ZXhwPTMzMTkxNjM1MTQ7YWxnbz1obWFjLXNoYTI1NjtzaWc9bDk2bXNsTlFFL1A4ditqQnhQMWw3UUovakFaSDNXL1F5Vk4yQ21zbkdsUT0=&amp;x_location=7YfmxI7B7uKO7jlRxIftd60we5D="/>
          <p:cNvPicPr>
            <a:picLocks noChangeAspect="1"/>
          </p:cNvPicPr>
          <p:nvPr/>
        </p:nvPicPr>
        <p:blipFill>
          <a:blip r:embed="rId3"/>
          <a:srcRect l="21910" r="21910"/>
          <a:stretch/>
        </p:blipFill>
        <p:spPr>
          <a:xfrm>
            <a:off x="3750337" y="1750087"/>
            <a:ext cx="1643325" cy="1643325"/>
          </a:xfrm>
          <a:prstGeom prst="ellipse">
            <a:avLst/>
          </a:prstGeom>
        </p:spPr>
      </p:pic>
      <p:sp>
        <p:nvSpPr>
          <p:cNvPr id="6" name="Text 2"/>
          <p:cNvSpPr/>
          <p:nvPr/>
        </p:nvSpPr>
        <p:spPr>
          <a:xfrm>
            <a:off x="596714" y="1048817"/>
            <a:ext cx="3017520" cy="51206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r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728" b="1" dirty="0">
                <a:solidFill>
                  <a:srgbClr val="3F98E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时间管理的重要性</a:t>
            </a:r>
            <a:endParaRPr lang="en-US" sz="1440" dirty="0"/>
          </a:p>
        </p:txBody>
      </p:sp>
      <p:sp>
        <p:nvSpPr>
          <p:cNvPr id="7" name="Text 3"/>
          <p:cNvSpPr/>
          <p:nvPr/>
        </p:nvSpPr>
        <p:spPr>
          <a:xfrm>
            <a:off x="642434" y="1443838"/>
            <a:ext cx="2971800" cy="106070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en-US" sz="1152" dirty="0">
                <a:solidFill>
                  <a:srgbClr val="00081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时间管理是提高效率和生产力的关键，它涉及到规划、组织和优先排序任务。通过有效的时间管理，我们可以更好地利用时间，提高工作和学习的效率。</a:t>
            </a:r>
            <a:endParaRPr lang="en-US" sz="1440" dirty="0"/>
          </a:p>
        </p:txBody>
      </p:sp>
      <p:sp>
        <p:nvSpPr>
          <p:cNvPr id="8" name="Text 4"/>
          <p:cNvSpPr/>
          <p:nvPr/>
        </p:nvSpPr>
        <p:spPr>
          <a:xfrm>
            <a:off x="5535727" y="1048839"/>
            <a:ext cx="3017520" cy="51206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728" b="1" dirty="0">
                <a:solidFill>
                  <a:srgbClr val="3F98E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个人案例分享</a:t>
            </a:r>
            <a:endParaRPr lang="en-US" sz="1440" dirty="0"/>
          </a:p>
        </p:txBody>
      </p:sp>
      <p:sp>
        <p:nvSpPr>
          <p:cNvPr id="9" name="Text 5"/>
          <p:cNvSpPr/>
          <p:nvPr/>
        </p:nvSpPr>
        <p:spPr>
          <a:xfrm>
            <a:off x="5535727" y="1443838"/>
            <a:ext cx="2971800" cy="841248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just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2" dirty="0">
                <a:solidFill>
                  <a:srgbClr val="00081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在这个部分，我将分享一些我个人的时间管理经验和技巧。这些方法帮助我更好地安排我的日程，提高我的工作效率和生活质量。</a:t>
            </a:r>
            <a:endParaRPr lang="en-US" sz="1440" dirty="0"/>
          </a:p>
        </p:txBody>
      </p:sp>
      <p:sp>
        <p:nvSpPr>
          <p:cNvPr id="10" name="Text 6"/>
          <p:cNvSpPr/>
          <p:nvPr/>
        </p:nvSpPr>
        <p:spPr>
          <a:xfrm>
            <a:off x="596714" y="2832811"/>
            <a:ext cx="3017520" cy="51206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r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728" b="1" dirty="0">
                <a:solidFill>
                  <a:srgbClr val="3F98E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制定计划</a:t>
            </a:r>
            <a:endParaRPr lang="en-US" sz="1440" dirty="0"/>
          </a:p>
        </p:txBody>
      </p:sp>
      <p:sp>
        <p:nvSpPr>
          <p:cNvPr id="11" name="Text 7"/>
          <p:cNvSpPr/>
          <p:nvPr/>
        </p:nvSpPr>
        <p:spPr>
          <a:xfrm>
            <a:off x="642434" y="3202229"/>
            <a:ext cx="2971800" cy="841248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2" dirty="0">
                <a:solidFill>
                  <a:srgbClr val="00081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制定计划是时间管理的重要步骤。通过设定目标和制定详细的行动计划，我们可以更有效地管理我们的时间和资源。</a:t>
            </a:r>
            <a:endParaRPr lang="en-US" sz="1440" dirty="0"/>
          </a:p>
        </p:txBody>
      </p:sp>
      <p:sp>
        <p:nvSpPr>
          <p:cNvPr id="12" name="Text 8"/>
          <p:cNvSpPr/>
          <p:nvPr/>
        </p:nvSpPr>
        <p:spPr>
          <a:xfrm>
            <a:off x="5535727" y="2832811"/>
            <a:ext cx="3017520" cy="51206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728" b="1" dirty="0">
                <a:solidFill>
                  <a:srgbClr val="3F98E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设置优先级</a:t>
            </a:r>
            <a:endParaRPr lang="en-US" sz="1440" dirty="0"/>
          </a:p>
        </p:txBody>
      </p:sp>
      <p:sp>
        <p:nvSpPr>
          <p:cNvPr id="13" name="Text 9"/>
          <p:cNvSpPr/>
          <p:nvPr/>
        </p:nvSpPr>
        <p:spPr>
          <a:xfrm>
            <a:off x="5535727" y="3202229"/>
            <a:ext cx="2971800" cy="106070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just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2" dirty="0">
                <a:solidFill>
                  <a:srgbClr val="00081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设置优先级可以帮助我们确定哪些任务最重要，应该首先完成。这有助于我们避免被不重要的任务分散注意力，从而提高工作效率。</a:t>
            </a:r>
            <a:endParaRPr lang="en-US" sz="144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283908" y="217665"/>
            <a:ext cx="8475579" cy="512064"/>
          </a:xfrm>
          <a:custGeom>
            <a:avLst/>
            <a:gdLst/>
            <a:ahLst/>
            <a:cxnLst/>
            <a:rect l="l" t="t" r="r" b="b"/>
            <a:pathLst>
              <a:path w="8475579" h="512064">
                <a:moveTo>
                  <a:pt x="0" y="0"/>
                </a:moveTo>
                <a:moveTo>
                  <a:pt x="0" y="0"/>
                </a:moveTo>
                <a:lnTo>
                  <a:pt x="8475579" y="0"/>
                </a:lnTo>
                <a:lnTo>
                  <a:pt x="8475579" y="512064"/>
                </a:lnTo>
                <a:lnTo>
                  <a:pt x="0" y="512064"/>
                </a:lnTo>
                <a:close/>
              </a:path>
            </a:pathLst>
          </a:custGeom>
          <a:solidFill>
            <a:srgbClr val="3F98EE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" name="Text 1"/>
          <p:cNvSpPr/>
          <p:nvPr/>
        </p:nvSpPr>
        <p:spPr>
          <a:xfrm>
            <a:off x="311851" y="217665"/>
            <a:ext cx="7424525" cy="51206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728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团队协作经验</a:t>
            </a:r>
            <a:endParaRPr lang="en-US" sz="1440" dirty="0"/>
          </a:p>
        </p:txBody>
      </p:sp>
      <p:sp>
        <p:nvSpPr>
          <p:cNvPr id="5" name="Text 2"/>
          <p:cNvSpPr/>
          <p:nvPr/>
        </p:nvSpPr>
        <p:spPr>
          <a:xfrm>
            <a:off x="596714" y="1048817"/>
            <a:ext cx="3017520" cy="51206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r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728" b="1" dirty="0">
                <a:solidFill>
                  <a:srgbClr val="3F98E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团队协作的重要性</a:t>
            </a:r>
            <a:endParaRPr lang="en-US" sz="1440" dirty="0"/>
          </a:p>
        </p:txBody>
      </p:sp>
      <p:sp>
        <p:nvSpPr>
          <p:cNvPr id="6" name="Text 3"/>
          <p:cNvSpPr/>
          <p:nvPr/>
        </p:nvSpPr>
        <p:spPr>
          <a:xfrm>
            <a:off x="642434" y="1443838"/>
            <a:ext cx="2971800" cy="841248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en-US" sz="1152" dirty="0">
                <a:solidFill>
                  <a:srgbClr val="00081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在大学生活中，团队协作是不可或缺的一部分。通过有效的团队协作，我们可以更好地完成任务，提高学习效率。</a:t>
            </a:r>
            <a:endParaRPr lang="en-US" sz="1440" dirty="0"/>
          </a:p>
        </p:txBody>
      </p:sp>
      <p:sp>
        <p:nvSpPr>
          <p:cNvPr id="7" name="Text 4"/>
          <p:cNvSpPr/>
          <p:nvPr/>
        </p:nvSpPr>
        <p:spPr>
          <a:xfrm>
            <a:off x="5535727" y="1048839"/>
            <a:ext cx="3017520" cy="51206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728" b="1" dirty="0">
                <a:solidFill>
                  <a:srgbClr val="1B6AB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团队角色分配</a:t>
            </a:r>
            <a:endParaRPr lang="en-US" sz="1440" dirty="0"/>
          </a:p>
        </p:txBody>
      </p:sp>
      <p:sp>
        <p:nvSpPr>
          <p:cNvPr id="8" name="Text 5"/>
          <p:cNvSpPr/>
          <p:nvPr/>
        </p:nvSpPr>
        <p:spPr>
          <a:xfrm>
            <a:off x="5535727" y="1443838"/>
            <a:ext cx="2971800" cy="841248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just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2" dirty="0">
                <a:solidFill>
                  <a:srgbClr val="00081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在团队中，每个人都有自己的角色和职责。合理的角色分配可以确保每个人都能发挥出最大的潜力，提高团队的整体效率。</a:t>
            </a:r>
            <a:endParaRPr lang="en-US" sz="1440" dirty="0"/>
          </a:p>
        </p:txBody>
      </p:sp>
      <p:sp>
        <p:nvSpPr>
          <p:cNvPr id="9" name="Text 6"/>
          <p:cNvSpPr/>
          <p:nvPr/>
        </p:nvSpPr>
        <p:spPr>
          <a:xfrm>
            <a:off x="596714" y="2832811"/>
            <a:ext cx="3017520" cy="51206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r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728" b="1" dirty="0">
                <a:solidFill>
                  <a:srgbClr val="1B6AB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沟通与协调</a:t>
            </a:r>
            <a:endParaRPr lang="en-US" sz="1440" dirty="0"/>
          </a:p>
        </p:txBody>
      </p:sp>
      <p:sp>
        <p:nvSpPr>
          <p:cNvPr id="10" name="Text 7"/>
          <p:cNvSpPr/>
          <p:nvPr/>
        </p:nvSpPr>
        <p:spPr>
          <a:xfrm>
            <a:off x="642434" y="3202229"/>
            <a:ext cx="2971800" cy="841248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2" dirty="0">
                <a:solidFill>
                  <a:srgbClr val="00081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良好的沟通和协调是团队成功的关键。我们需要学会倾听他人的意见，表达自己的想法，以达到共识。</a:t>
            </a:r>
            <a:endParaRPr lang="en-US" sz="1440" dirty="0"/>
          </a:p>
        </p:txBody>
      </p:sp>
      <p:sp>
        <p:nvSpPr>
          <p:cNvPr id="11" name="Text 8"/>
          <p:cNvSpPr/>
          <p:nvPr/>
        </p:nvSpPr>
        <p:spPr>
          <a:xfrm>
            <a:off x="5535727" y="2832811"/>
            <a:ext cx="3017520" cy="51206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728" b="1" dirty="0">
                <a:solidFill>
                  <a:srgbClr val="3F98E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解决冲突</a:t>
            </a:r>
            <a:endParaRPr lang="en-US" sz="1440" dirty="0"/>
          </a:p>
        </p:txBody>
      </p:sp>
      <p:sp>
        <p:nvSpPr>
          <p:cNvPr id="12" name="Text 9"/>
          <p:cNvSpPr/>
          <p:nvPr/>
        </p:nvSpPr>
        <p:spPr>
          <a:xfrm>
            <a:off x="5535727" y="3202229"/>
            <a:ext cx="2971800" cy="841248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just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2" dirty="0">
                <a:solidFill>
                  <a:srgbClr val="00081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在团队合作过程中，难免会遇到一些冲突。我们需要学会如何妥善处理这些冲突，以保持团队的和谐与稳定。</a:t>
            </a:r>
            <a:endParaRPr lang="en-US" sz="1440" dirty="0"/>
          </a:p>
        </p:txBody>
      </p:sp>
      <p:pic>
        <p:nvPicPr>
          <p:cNvPr id="1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4630" y="1746058"/>
            <a:ext cx="869990" cy="869990"/>
          </a:xfrm>
          <a:prstGeom prst="rect">
            <a:avLst/>
          </a:prstGeom>
        </p:spPr>
      </p:pic>
      <p:pic>
        <p:nvPicPr>
          <p:cNvPr id="1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4594139" y="1746058"/>
            <a:ext cx="869990" cy="869990"/>
          </a:xfrm>
          <a:prstGeom prst="rect">
            <a:avLst/>
          </a:prstGeom>
        </p:spPr>
      </p:pic>
      <p:pic>
        <p:nvPicPr>
          <p:cNvPr id="15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V="1">
            <a:off x="3679871" y="2661110"/>
            <a:ext cx="869990" cy="869990"/>
          </a:xfrm>
          <a:prstGeom prst="rect">
            <a:avLst/>
          </a:prstGeom>
        </p:spPr>
      </p:pic>
      <p:pic>
        <p:nvPicPr>
          <p:cNvPr id="16" name="Image 3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 flipV="1">
            <a:off x="4579380" y="2661110"/>
            <a:ext cx="869990" cy="869990"/>
          </a:xfrm>
          <a:prstGeom prst="rect">
            <a:avLst/>
          </a:prstGeom>
        </p:spPr>
      </p:pic>
      <p:pic>
        <p:nvPicPr>
          <p:cNvPr id="17" name="Image 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70331" y="1992478"/>
            <a:ext cx="318588" cy="318588"/>
          </a:xfrm>
          <a:prstGeom prst="rect">
            <a:avLst/>
          </a:prstGeom>
        </p:spPr>
      </p:pic>
      <p:pic>
        <p:nvPicPr>
          <p:cNvPr id="18" name="Image 5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58276" y="1992777"/>
            <a:ext cx="341716" cy="317529"/>
          </a:xfrm>
          <a:prstGeom prst="rect">
            <a:avLst/>
          </a:prstGeom>
        </p:spPr>
      </p:pic>
      <p:pic>
        <p:nvPicPr>
          <p:cNvPr id="19" name="Image 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64568" y="2954564"/>
            <a:ext cx="307853" cy="279470"/>
          </a:xfrm>
          <a:prstGeom prst="rect">
            <a:avLst/>
          </a:prstGeom>
        </p:spPr>
      </p:pic>
      <p:pic>
        <p:nvPicPr>
          <p:cNvPr id="20" name="Image 7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29971" y="2864254"/>
            <a:ext cx="380038" cy="380038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283908" y="217665"/>
            <a:ext cx="8475579" cy="512064"/>
          </a:xfrm>
          <a:custGeom>
            <a:avLst/>
            <a:gdLst/>
            <a:ahLst/>
            <a:cxnLst/>
            <a:rect l="l" t="t" r="r" b="b"/>
            <a:pathLst>
              <a:path w="8475579" h="512064">
                <a:moveTo>
                  <a:pt x="0" y="0"/>
                </a:moveTo>
                <a:moveTo>
                  <a:pt x="0" y="0"/>
                </a:moveTo>
                <a:lnTo>
                  <a:pt x="8475579" y="0"/>
                </a:lnTo>
                <a:lnTo>
                  <a:pt x="8475579" y="512064"/>
                </a:lnTo>
                <a:lnTo>
                  <a:pt x="0" y="512064"/>
                </a:lnTo>
                <a:close/>
              </a:path>
            </a:pathLst>
          </a:custGeom>
          <a:solidFill>
            <a:srgbClr val="3F98EE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" name="Text 1"/>
          <p:cNvSpPr/>
          <p:nvPr/>
        </p:nvSpPr>
        <p:spPr>
          <a:xfrm>
            <a:off x="311851" y="217665"/>
            <a:ext cx="7424525" cy="51206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728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持续改进策略</a:t>
            </a:r>
            <a:endParaRPr lang="en-US" sz="144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>
            <a:alphaModFix amt="20000"/>
          </a:blip>
          <a:stretch>
            <a:fillRect/>
          </a:stretch>
        </p:blipFill>
        <p:spPr>
          <a:xfrm rot="5400000">
            <a:off x="3714593" y="1805783"/>
            <a:ext cx="1714815" cy="1714815"/>
          </a:xfrm>
          <a:prstGeom prst="rect">
            <a:avLst/>
          </a:prstGeom>
        </p:spPr>
      </p:pic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>
            <a:alphaModFix amt="20000"/>
          </a:blip>
          <a:stretch>
            <a:fillRect/>
          </a:stretch>
        </p:blipFill>
        <p:spPr>
          <a:xfrm rot="10800000">
            <a:off x="3714593" y="1805783"/>
            <a:ext cx="1714815" cy="1714815"/>
          </a:xfrm>
          <a:prstGeom prst="rect">
            <a:avLst/>
          </a:prstGeom>
        </p:spPr>
      </p:pic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4">
            <a:alphaModFix amt="20000"/>
          </a:blip>
          <a:stretch>
            <a:fillRect/>
          </a:stretch>
        </p:blipFill>
        <p:spPr>
          <a:xfrm>
            <a:off x="3714593" y="1805783"/>
            <a:ext cx="1714815" cy="1714815"/>
          </a:xfrm>
          <a:prstGeom prst="rect">
            <a:avLst/>
          </a:prstGeom>
        </p:spPr>
      </p:pic>
      <p:pic>
        <p:nvPicPr>
          <p:cNvPr id="8" name="Image 3" descr="preencoded.png"/>
          <p:cNvPicPr>
            <a:picLocks noChangeAspect="1"/>
          </p:cNvPicPr>
          <p:nvPr/>
        </p:nvPicPr>
        <p:blipFill>
          <a:blip r:embed="rId3">
            <a:alphaModFix amt="20000"/>
          </a:blip>
          <a:stretch>
            <a:fillRect/>
          </a:stretch>
        </p:blipFill>
        <p:spPr>
          <a:xfrm rot="-5400000">
            <a:off x="3714593" y="1805783"/>
            <a:ext cx="1714815" cy="1714815"/>
          </a:xfrm>
          <a:prstGeom prst="rect">
            <a:avLst/>
          </a:prstGeom>
        </p:spPr>
      </p:pic>
      <p:sp>
        <p:nvSpPr>
          <p:cNvPr id="9" name="Shape 2"/>
          <p:cNvSpPr/>
          <p:nvPr/>
        </p:nvSpPr>
        <p:spPr>
          <a:xfrm>
            <a:off x="3848692" y="1914959"/>
            <a:ext cx="438972" cy="438972"/>
          </a:xfrm>
          <a:custGeom>
            <a:avLst/>
            <a:gdLst/>
            <a:ahLst/>
            <a:cxnLst/>
            <a:rect l="l" t="t" r="r" b="b"/>
            <a:pathLst>
              <a:path w="438972" h="438972">
                <a:moveTo>
                  <a:pt x="219486" y="0"/>
                </a:moveTo>
                <a:moveTo>
                  <a:pt x="219486" y="0"/>
                </a:moveTo>
                <a:cubicBezTo>
                  <a:pt x="340624" y="0"/>
                  <a:pt x="438972" y="98348"/>
                  <a:pt x="438972" y="219486"/>
                </a:cubicBezTo>
                <a:cubicBezTo>
                  <a:pt x="438972" y="340624"/>
                  <a:pt x="340624" y="438972"/>
                  <a:pt x="219486" y="438972"/>
                </a:cubicBezTo>
                <a:cubicBezTo>
                  <a:pt x="98348" y="438972"/>
                  <a:pt x="0" y="340624"/>
                  <a:pt x="0" y="219486"/>
                </a:cubicBezTo>
                <a:cubicBezTo>
                  <a:pt x="0" y="98348"/>
                  <a:pt x="98348" y="0"/>
                  <a:pt x="219486" y="0"/>
                </a:cubicBezTo>
                <a:close/>
              </a:path>
            </a:pathLst>
          </a:custGeom>
          <a:solidFill>
            <a:srgbClr val="3F98EE"/>
          </a:solidFill>
          <a:ln/>
        </p:spPr>
        <p:txBody>
          <a:bodyPr/>
          <a:lstStyle/>
          <a:p>
            <a:endParaRPr lang="zh-CN" altLang="en-US"/>
          </a:p>
        </p:txBody>
      </p:sp>
      <p:pic>
        <p:nvPicPr>
          <p:cNvPr id="10" name="Image 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42611" y="2008878"/>
            <a:ext cx="247293" cy="247293"/>
          </a:xfrm>
          <a:prstGeom prst="rect">
            <a:avLst/>
          </a:prstGeom>
        </p:spPr>
      </p:pic>
      <p:sp>
        <p:nvSpPr>
          <p:cNvPr id="11" name="Shape 3"/>
          <p:cNvSpPr/>
          <p:nvPr/>
        </p:nvSpPr>
        <p:spPr>
          <a:xfrm>
            <a:off x="4845630" y="1887527"/>
            <a:ext cx="438972" cy="438972"/>
          </a:xfrm>
          <a:custGeom>
            <a:avLst/>
            <a:gdLst/>
            <a:ahLst/>
            <a:cxnLst/>
            <a:rect l="l" t="t" r="r" b="b"/>
            <a:pathLst>
              <a:path w="438972" h="438972">
                <a:moveTo>
                  <a:pt x="219486" y="0"/>
                </a:moveTo>
                <a:moveTo>
                  <a:pt x="219486" y="0"/>
                </a:moveTo>
                <a:cubicBezTo>
                  <a:pt x="340624" y="0"/>
                  <a:pt x="438972" y="98348"/>
                  <a:pt x="438972" y="219486"/>
                </a:cubicBezTo>
                <a:cubicBezTo>
                  <a:pt x="438972" y="340624"/>
                  <a:pt x="340624" y="438972"/>
                  <a:pt x="219486" y="438972"/>
                </a:cubicBezTo>
                <a:cubicBezTo>
                  <a:pt x="98348" y="438972"/>
                  <a:pt x="0" y="340624"/>
                  <a:pt x="0" y="219486"/>
                </a:cubicBezTo>
                <a:cubicBezTo>
                  <a:pt x="0" y="98348"/>
                  <a:pt x="98348" y="0"/>
                  <a:pt x="219486" y="0"/>
                </a:cubicBezTo>
                <a:close/>
              </a:path>
            </a:pathLst>
          </a:custGeom>
          <a:solidFill>
            <a:srgbClr val="1B6AB6"/>
          </a:solidFill>
          <a:ln/>
        </p:spPr>
        <p:txBody>
          <a:bodyPr/>
          <a:lstStyle/>
          <a:p>
            <a:endParaRPr lang="zh-CN" altLang="en-US"/>
          </a:p>
        </p:txBody>
      </p:sp>
      <p:pic>
        <p:nvPicPr>
          <p:cNvPr id="12" name="Image 5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30868" y="1974767"/>
            <a:ext cx="265245" cy="246471"/>
          </a:xfrm>
          <a:prstGeom prst="rect">
            <a:avLst/>
          </a:prstGeom>
        </p:spPr>
      </p:pic>
      <p:sp>
        <p:nvSpPr>
          <p:cNvPr id="13" name="Shape 4"/>
          <p:cNvSpPr/>
          <p:nvPr/>
        </p:nvSpPr>
        <p:spPr>
          <a:xfrm>
            <a:off x="3848692" y="2946846"/>
            <a:ext cx="424181" cy="424181"/>
          </a:xfrm>
          <a:custGeom>
            <a:avLst/>
            <a:gdLst/>
            <a:ahLst/>
            <a:cxnLst/>
            <a:rect l="l" t="t" r="r" b="b"/>
            <a:pathLst>
              <a:path w="424181" h="424181">
                <a:moveTo>
                  <a:pt x="212091" y="0"/>
                </a:moveTo>
                <a:moveTo>
                  <a:pt x="212091" y="0"/>
                </a:moveTo>
                <a:cubicBezTo>
                  <a:pt x="329147" y="0"/>
                  <a:pt x="424181" y="95035"/>
                  <a:pt x="424181" y="212091"/>
                </a:cubicBezTo>
                <a:cubicBezTo>
                  <a:pt x="424181" y="329147"/>
                  <a:pt x="329147" y="424181"/>
                  <a:pt x="212091" y="424181"/>
                </a:cubicBezTo>
                <a:cubicBezTo>
                  <a:pt x="95035" y="424181"/>
                  <a:pt x="0" y="329147"/>
                  <a:pt x="0" y="212091"/>
                </a:cubicBezTo>
                <a:cubicBezTo>
                  <a:pt x="0" y="95035"/>
                  <a:pt x="95035" y="0"/>
                  <a:pt x="212091" y="0"/>
                </a:cubicBezTo>
                <a:close/>
              </a:path>
            </a:pathLst>
          </a:custGeom>
          <a:solidFill>
            <a:srgbClr val="1B6AB6"/>
          </a:solidFill>
          <a:ln/>
        </p:spPr>
        <p:txBody>
          <a:bodyPr/>
          <a:lstStyle/>
          <a:p>
            <a:endParaRPr lang="zh-CN" altLang="en-US"/>
          </a:p>
        </p:txBody>
      </p:sp>
      <p:pic>
        <p:nvPicPr>
          <p:cNvPr id="14" name="Image 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39446" y="3062165"/>
            <a:ext cx="238961" cy="216929"/>
          </a:xfrm>
          <a:prstGeom prst="rect">
            <a:avLst/>
          </a:prstGeom>
        </p:spPr>
      </p:pic>
      <p:sp>
        <p:nvSpPr>
          <p:cNvPr id="15" name="Shape 5"/>
          <p:cNvSpPr/>
          <p:nvPr/>
        </p:nvSpPr>
        <p:spPr>
          <a:xfrm>
            <a:off x="4845630" y="2939450"/>
            <a:ext cx="431577" cy="431577"/>
          </a:xfrm>
          <a:custGeom>
            <a:avLst/>
            <a:gdLst/>
            <a:ahLst/>
            <a:cxnLst/>
            <a:rect l="l" t="t" r="r" b="b"/>
            <a:pathLst>
              <a:path w="431577" h="431577">
                <a:moveTo>
                  <a:pt x="215788" y="0"/>
                </a:moveTo>
                <a:moveTo>
                  <a:pt x="215788" y="0"/>
                </a:moveTo>
                <a:cubicBezTo>
                  <a:pt x="334885" y="0"/>
                  <a:pt x="431577" y="96692"/>
                  <a:pt x="431577" y="215788"/>
                </a:cubicBezTo>
                <a:cubicBezTo>
                  <a:pt x="431577" y="334885"/>
                  <a:pt x="334885" y="431577"/>
                  <a:pt x="215788" y="431577"/>
                </a:cubicBezTo>
                <a:cubicBezTo>
                  <a:pt x="96692" y="431577"/>
                  <a:pt x="0" y="334885"/>
                  <a:pt x="0" y="215788"/>
                </a:cubicBezTo>
                <a:cubicBezTo>
                  <a:pt x="0" y="96692"/>
                  <a:pt x="96692" y="0"/>
                  <a:pt x="215788" y="0"/>
                </a:cubicBezTo>
                <a:close/>
              </a:path>
            </a:pathLst>
          </a:custGeom>
          <a:solidFill>
            <a:srgbClr val="3F98EE"/>
          </a:solidFill>
          <a:ln/>
        </p:spPr>
        <p:txBody>
          <a:bodyPr/>
          <a:lstStyle/>
          <a:p>
            <a:endParaRPr lang="zh-CN" altLang="en-US"/>
          </a:p>
        </p:txBody>
      </p:sp>
      <p:pic>
        <p:nvPicPr>
          <p:cNvPr id="16" name="Image 7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17710" y="3011531"/>
            <a:ext cx="294991" cy="294991"/>
          </a:xfrm>
          <a:prstGeom prst="rect">
            <a:avLst/>
          </a:prstGeom>
        </p:spPr>
      </p:pic>
      <p:sp>
        <p:nvSpPr>
          <p:cNvPr id="17" name="Text 6"/>
          <p:cNvSpPr/>
          <p:nvPr/>
        </p:nvSpPr>
        <p:spPr>
          <a:xfrm>
            <a:off x="596714" y="1048817"/>
            <a:ext cx="3017520" cy="51206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r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728" b="1" dirty="0">
                <a:solidFill>
                  <a:srgbClr val="3F98E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设定实际目标</a:t>
            </a:r>
            <a:endParaRPr lang="en-US" sz="1440" dirty="0"/>
          </a:p>
        </p:txBody>
      </p:sp>
      <p:sp>
        <p:nvSpPr>
          <p:cNvPr id="18" name="Text 7"/>
          <p:cNvSpPr/>
          <p:nvPr/>
        </p:nvSpPr>
        <p:spPr>
          <a:xfrm>
            <a:off x="642434" y="1443838"/>
            <a:ext cx="2971800" cy="841248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en-US" sz="1152" dirty="0">
                <a:solidFill>
                  <a:srgbClr val="00081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大学生应设定具体、可衡量、可实现的目标，如每日学习时长或任务完成量，以提升时间管理效率。</a:t>
            </a:r>
            <a:endParaRPr lang="en-US" sz="1440" dirty="0"/>
          </a:p>
        </p:txBody>
      </p:sp>
      <p:sp>
        <p:nvSpPr>
          <p:cNvPr id="19" name="Text 8"/>
          <p:cNvSpPr/>
          <p:nvPr/>
        </p:nvSpPr>
        <p:spPr>
          <a:xfrm>
            <a:off x="5535727" y="1048839"/>
            <a:ext cx="3017520" cy="51206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728" b="1" dirty="0">
                <a:solidFill>
                  <a:srgbClr val="1B6AB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定期自我审视</a:t>
            </a:r>
            <a:endParaRPr lang="en-US" sz="1440" dirty="0"/>
          </a:p>
        </p:txBody>
      </p:sp>
      <p:sp>
        <p:nvSpPr>
          <p:cNvPr id="20" name="Text 9"/>
          <p:cNvSpPr/>
          <p:nvPr/>
        </p:nvSpPr>
        <p:spPr>
          <a:xfrm>
            <a:off x="5535727" y="1443838"/>
            <a:ext cx="2971800" cy="841248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just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2" dirty="0">
                <a:solidFill>
                  <a:srgbClr val="00081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定期评估自己的时间使用情况，识别并改进低效习惯，是持续优化时间管理的关键步骤。</a:t>
            </a:r>
            <a:endParaRPr lang="en-US" sz="1440" dirty="0"/>
          </a:p>
        </p:txBody>
      </p:sp>
      <p:sp>
        <p:nvSpPr>
          <p:cNvPr id="21" name="Text 10"/>
          <p:cNvSpPr/>
          <p:nvPr/>
        </p:nvSpPr>
        <p:spPr>
          <a:xfrm>
            <a:off x="596714" y="2832811"/>
            <a:ext cx="3017520" cy="51206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r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728" b="1" dirty="0">
                <a:solidFill>
                  <a:srgbClr val="1B6AB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灵活调整计划</a:t>
            </a:r>
            <a:endParaRPr lang="en-US" sz="1440" dirty="0"/>
          </a:p>
        </p:txBody>
      </p:sp>
      <p:sp>
        <p:nvSpPr>
          <p:cNvPr id="22" name="Text 11"/>
          <p:cNvSpPr/>
          <p:nvPr/>
        </p:nvSpPr>
        <p:spPr>
          <a:xfrm>
            <a:off x="642434" y="3202229"/>
            <a:ext cx="2971800" cy="841248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2" dirty="0">
                <a:solidFill>
                  <a:srgbClr val="00081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面对变化和不确定性，大学生需学会灵活调整时间管理计划，确保重要任务得到优先处理。</a:t>
            </a:r>
            <a:endParaRPr lang="en-US" sz="1440" dirty="0"/>
          </a:p>
        </p:txBody>
      </p:sp>
      <p:sp>
        <p:nvSpPr>
          <p:cNvPr id="23" name="Text 12"/>
          <p:cNvSpPr/>
          <p:nvPr/>
        </p:nvSpPr>
        <p:spPr>
          <a:xfrm>
            <a:off x="5535727" y="2832811"/>
            <a:ext cx="3017520" cy="51206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728" b="1" dirty="0">
                <a:solidFill>
                  <a:srgbClr val="3F98E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利用技术辅助</a:t>
            </a:r>
            <a:endParaRPr lang="en-US" sz="1440" dirty="0"/>
          </a:p>
        </p:txBody>
      </p:sp>
      <p:sp>
        <p:nvSpPr>
          <p:cNvPr id="24" name="Text 13"/>
          <p:cNvSpPr/>
          <p:nvPr/>
        </p:nvSpPr>
        <p:spPr>
          <a:xfrm>
            <a:off x="5535727" y="3202229"/>
            <a:ext cx="2971800" cy="841248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just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2" dirty="0">
                <a:solidFill>
                  <a:srgbClr val="00081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借助日程管理应用或提醒工具，可以有效帮助大学生跟踪任务进度，提高时间利用效率。</a:t>
            </a:r>
            <a:endParaRPr lang="en-US" sz="144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121789" y="2376592"/>
            <a:ext cx="4313208" cy="151790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r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6768" b="1" dirty="0">
                <a:solidFill>
                  <a:srgbClr val="FFFFFF">
                    <a:alpha val="20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THANKS</a:t>
            </a:r>
            <a:endParaRPr lang="en-US" sz="1440" dirty="0"/>
          </a:p>
        </p:txBody>
      </p:sp>
      <p:sp>
        <p:nvSpPr>
          <p:cNvPr id="4" name="Text 1"/>
          <p:cNvSpPr/>
          <p:nvPr/>
        </p:nvSpPr>
        <p:spPr>
          <a:xfrm>
            <a:off x="4300034" y="2096135"/>
            <a:ext cx="4313208" cy="128930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r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5616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感谢观看</a:t>
            </a:r>
            <a:endParaRPr lang="en-US" sz="144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2139</Words>
  <Application>Microsoft Office PowerPoint</Application>
  <PresentationFormat>全屏显示(16:9)</PresentationFormat>
  <Paragraphs>262</Paragraphs>
  <Slides>27</Slides>
  <Notes>27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31" baseType="lpstr">
      <vt:lpstr>Microsoft Yahei</vt:lpstr>
      <vt:lpstr>Microsoft Yahei</vt:lpstr>
      <vt:lpstr>Arial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k K</cp:lastModifiedBy>
  <cp:revision>2</cp:revision>
  <dcterms:created xsi:type="dcterms:W3CDTF">2025-03-19T05:54:44Z</dcterms:created>
  <dcterms:modified xsi:type="dcterms:W3CDTF">2026-07-30T07:09:57Z</dcterms:modified>
</cp:coreProperties>
</file>